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3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40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B37D8-80B5-4479-8749-0A70AC66C29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743B954-ABF1-4686-8E06-D056842D73BF}">
      <dgm:prSet phldrT="[文本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CN" altLang="en-US" sz="24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圆心角</a:t>
          </a:r>
          <a:endParaRPr lang="en-US" altLang="zh-CN" sz="24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  <a:p>
          <a:r>
            <a:rPr lang="zh-CN" altLang="en-US" sz="24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相等</a:t>
          </a:r>
        </a:p>
      </dgm:t>
    </dgm:pt>
    <dgm:pt modelId="{93FC30D2-BF8E-4CB6-9DC8-8CB9DFCAA104}" type="parTrans" cxnId="{AEFC3507-C663-4D30-934E-260FC8C36C66}">
      <dgm:prSet/>
      <dgm:spPr/>
      <dgm:t>
        <a:bodyPr/>
        <a:lstStyle/>
        <a:p>
          <a:endParaRPr lang="zh-CN" altLang="en-US"/>
        </a:p>
      </dgm:t>
    </dgm:pt>
    <dgm:pt modelId="{5BAD6638-9AA7-4F4E-AF85-2EF031D6C06A}" type="sibTrans" cxnId="{AEFC3507-C663-4D30-934E-260FC8C36C66}">
      <dgm:prSet/>
      <dgm:spPr>
        <a:solidFill>
          <a:schemeClr val="accent2"/>
        </a:solidFill>
      </dgm:spPr>
      <dgm:t>
        <a:bodyPr/>
        <a:lstStyle/>
        <a:p>
          <a:endParaRPr lang="zh-CN" altLang="en-US"/>
        </a:p>
      </dgm:t>
    </dgm:pt>
    <dgm:pt modelId="{5946C9F9-14E2-4A8B-B81C-1E43EDF77384}">
      <dgm:prSet phldrT="[文本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CN" altLang="en-US" sz="24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弧相等</a:t>
          </a:r>
        </a:p>
      </dgm:t>
    </dgm:pt>
    <dgm:pt modelId="{AB096C2A-5900-43E1-B6C6-7B4DAA78D5BE}" type="parTrans" cxnId="{954F24F0-1182-49B2-AFE3-05AA3CF0F95E}">
      <dgm:prSet/>
      <dgm:spPr/>
      <dgm:t>
        <a:bodyPr/>
        <a:lstStyle/>
        <a:p>
          <a:endParaRPr lang="zh-CN" altLang="en-US"/>
        </a:p>
      </dgm:t>
    </dgm:pt>
    <dgm:pt modelId="{009342ED-EC8C-45F0-B7E1-FA91A28359DA}" type="sibTrans" cxnId="{954F24F0-1182-49B2-AFE3-05AA3CF0F95E}">
      <dgm:prSet/>
      <dgm:spPr>
        <a:solidFill>
          <a:schemeClr val="accent2"/>
        </a:solidFill>
      </dgm:spPr>
      <dgm:t>
        <a:bodyPr/>
        <a:lstStyle/>
        <a:p>
          <a:endParaRPr lang="zh-CN" altLang="en-US"/>
        </a:p>
      </dgm:t>
    </dgm:pt>
    <dgm:pt modelId="{FCBF90A2-CBDC-467D-9326-616A8DBD968E}">
      <dgm:prSet phldrT="[文本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CN" altLang="en-US" sz="24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弦相等</a:t>
          </a:r>
        </a:p>
      </dgm:t>
    </dgm:pt>
    <dgm:pt modelId="{5F77F58A-8938-4F8A-B1F5-761A2B9B2EFA}" type="parTrans" cxnId="{F7350B60-12EB-42D4-8541-FD94CD12C7D1}">
      <dgm:prSet/>
      <dgm:spPr/>
      <dgm:t>
        <a:bodyPr/>
        <a:lstStyle/>
        <a:p>
          <a:endParaRPr lang="zh-CN" altLang="en-US"/>
        </a:p>
      </dgm:t>
    </dgm:pt>
    <dgm:pt modelId="{677C6A22-A354-410E-885F-CA7E0BEEA373}" type="sibTrans" cxnId="{F7350B60-12EB-42D4-8541-FD94CD12C7D1}">
      <dgm:prSet/>
      <dgm:spPr>
        <a:solidFill>
          <a:schemeClr val="accent2"/>
        </a:solidFill>
      </dgm:spPr>
      <dgm:t>
        <a:bodyPr/>
        <a:lstStyle/>
        <a:p>
          <a:endParaRPr lang="zh-CN" altLang="en-US"/>
        </a:p>
      </dgm:t>
    </dgm:pt>
    <dgm:pt modelId="{A74A2575-6567-4E8D-9568-8554B8A4CB43}" type="pres">
      <dgm:prSet presAssocID="{C48B37D8-80B5-4479-8749-0A70AC66C2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B0C3641-3688-4B52-A5D0-CE84E1719B04}" type="pres">
      <dgm:prSet presAssocID="{F743B954-ABF1-4686-8E06-D056842D73BF}" presName="node" presStyleLbl="node1" presStyleIdx="0" presStyleCnt="3" custScaleX="118946" custScaleY="901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DED783-5DFA-4CD7-9327-CED8813CDFC3}" type="pres">
      <dgm:prSet presAssocID="{5BAD6638-9AA7-4F4E-AF85-2EF031D6C06A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7942268D-37E8-4A82-BA3B-CA1C66FC4FE7}" type="pres">
      <dgm:prSet presAssocID="{5BAD6638-9AA7-4F4E-AF85-2EF031D6C06A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7B3098D9-12E5-40FC-AAA2-C72CABE26F5F}" type="pres">
      <dgm:prSet presAssocID="{5946C9F9-14E2-4A8B-B81C-1E43EDF773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016C8F-967E-4CFA-8A3D-BBAC01942ABD}" type="pres">
      <dgm:prSet presAssocID="{009342ED-EC8C-45F0-B7E1-FA91A28359DA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77914261-C1C4-4BB2-A953-A9161DB9440C}" type="pres">
      <dgm:prSet presAssocID="{009342ED-EC8C-45F0-B7E1-FA91A28359DA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429E6B8D-5FE0-441A-8FBF-301A1348E32D}" type="pres">
      <dgm:prSet presAssocID="{FCBF90A2-CBDC-467D-9326-616A8DBD96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71F3D0-FC10-45FD-A782-8DE22EF6F1C0}" type="pres">
      <dgm:prSet presAssocID="{677C6A22-A354-410E-885F-CA7E0BEEA373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FF7F1B19-46CF-44C5-BF5D-A59469F5AA97}" type="pres">
      <dgm:prSet presAssocID="{677C6A22-A354-410E-885F-CA7E0BEEA373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A16BB8AB-170D-448A-BB21-CE8B24A23C52}" type="presOf" srcId="{009342ED-EC8C-45F0-B7E1-FA91A28359DA}" destId="{77914261-C1C4-4BB2-A953-A9161DB9440C}" srcOrd="1" destOrd="0" presId="urn:microsoft.com/office/officeart/2005/8/layout/cycle2"/>
    <dgm:cxn modelId="{C3FCF133-62D9-456C-A1D3-CF4BB11C41CB}" type="presOf" srcId="{677C6A22-A354-410E-885F-CA7E0BEEA373}" destId="{6471F3D0-FC10-45FD-A782-8DE22EF6F1C0}" srcOrd="0" destOrd="0" presId="urn:microsoft.com/office/officeart/2005/8/layout/cycle2"/>
    <dgm:cxn modelId="{52EDDD76-9967-4747-B8DB-10D3B6BC8C07}" type="presOf" srcId="{F743B954-ABF1-4686-8E06-D056842D73BF}" destId="{DB0C3641-3688-4B52-A5D0-CE84E1719B04}" srcOrd="0" destOrd="0" presId="urn:microsoft.com/office/officeart/2005/8/layout/cycle2"/>
    <dgm:cxn modelId="{FC8B05C7-0133-495D-B010-8BD0FDC94943}" type="presOf" srcId="{5BAD6638-9AA7-4F4E-AF85-2EF031D6C06A}" destId="{64DED783-5DFA-4CD7-9327-CED8813CDFC3}" srcOrd="0" destOrd="0" presId="urn:microsoft.com/office/officeart/2005/8/layout/cycle2"/>
    <dgm:cxn modelId="{5D803424-98D3-4E99-A100-9E11810ECA8F}" type="presOf" srcId="{FCBF90A2-CBDC-467D-9326-616A8DBD968E}" destId="{429E6B8D-5FE0-441A-8FBF-301A1348E32D}" srcOrd="0" destOrd="0" presId="urn:microsoft.com/office/officeart/2005/8/layout/cycle2"/>
    <dgm:cxn modelId="{F7350B60-12EB-42D4-8541-FD94CD12C7D1}" srcId="{C48B37D8-80B5-4479-8749-0A70AC66C29C}" destId="{FCBF90A2-CBDC-467D-9326-616A8DBD968E}" srcOrd="2" destOrd="0" parTransId="{5F77F58A-8938-4F8A-B1F5-761A2B9B2EFA}" sibTransId="{677C6A22-A354-410E-885F-CA7E0BEEA373}"/>
    <dgm:cxn modelId="{D3A53C5F-205D-4EBF-BEEF-AEA252945954}" type="presOf" srcId="{677C6A22-A354-410E-885F-CA7E0BEEA373}" destId="{FF7F1B19-46CF-44C5-BF5D-A59469F5AA97}" srcOrd="1" destOrd="0" presId="urn:microsoft.com/office/officeart/2005/8/layout/cycle2"/>
    <dgm:cxn modelId="{D9BD8255-FF7A-4576-AA1C-D6C03A6AC7D2}" type="presOf" srcId="{5BAD6638-9AA7-4F4E-AF85-2EF031D6C06A}" destId="{7942268D-37E8-4A82-BA3B-CA1C66FC4FE7}" srcOrd="1" destOrd="0" presId="urn:microsoft.com/office/officeart/2005/8/layout/cycle2"/>
    <dgm:cxn modelId="{5229DE1D-2CCE-4753-82B2-D09FB5BDC1E6}" type="presOf" srcId="{009342ED-EC8C-45F0-B7E1-FA91A28359DA}" destId="{A0016C8F-967E-4CFA-8A3D-BBAC01942ABD}" srcOrd="0" destOrd="0" presId="urn:microsoft.com/office/officeart/2005/8/layout/cycle2"/>
    <dgm:cxn modelId="{4456A79C-B814-4995-9052-F339AB31B556}" type="presOf" srcId="{5946C9F9-14E2-4A8B-B81C-1E43EDF77384}" destId="{7B3098D9-12E5-40FC-AAA2-C72CABE26F5F}" srcOrd="0" destOrd="0" presId="urn:microsoft.com/office/officeart/2005/8/layout/cycle2"/>
    <dgm:cxn modelId="{954F24F0-1182-49B2-AFE3-05AA3CF0F95E}" srcId="{C48B37D8-80B5-4479-8749-0A70AC66C29C}" destId="{5946C9F9-14E2-4A8B-B81C-1E43EDF77384}" srcOrd="1" destOrd="0" parTransId="{AB096C2A-5900-43E1-B6C6-7B4DAA78D5BE}" sibTransId="{009342ED-EC8C-45F0-B7E1-FA91A28359DA}"/>
    <dgm:cxn modelId="{8D038E63-F87B-4594-8EC9-E66F00870EE9}" type="presOf" srcId="{C48B37D8-80B5-4479-8749-0A70AC66C29C}" destId="{A74A2575-6567-4E8D-9568-8554B8A4CB43}" srcOrd="0" destOrd="0" presId="urn:microsoft.com/office/officeart/2005/8/layout/cycle2"/>
    <dgm:cxn modelId="{AEFC3507-C663-4D30-934E-260FC8C36C66}" srcId="{C48B37D8-80B5-4479-8749-0A70AC66C29C}" destId="{F743B954-ABF1-4686-8E06-D056842D73BF}" srcOrd="0" destOrd="0" parTransId="{93FC30D2-BF8E-4CB6-9DC8-8CB9DFCAA104}" sibTransId="{5BAD6638-9AA7-4F4E-AF85-2EF031D6C06A}"/>
    <dgm:cxn modelId="{7E527D16-9695-420C-A67C-2CF9FFD5AB76}" type="presParOf" srcId="{A74A2575-6567-4E8D-9568-8554B8A4CB43}" destId="{DB0C3641-3688-4B52-A5D0-CE84E1719B04}" srcOrd="0" destOrd="0" presId="urn:microsoft.com/office/officeart/2005/8/layout/cycle2"/>
    <dgm:cxn modelId="{60FF1BBC-F21C-4CC0-8B20-140E60FBBE4A}" type="presParOf" srcId="{A74A2575-6567-4E8D-9568-8554B8A4CB43}" destId="{64DED783-5DFA-4CD7-9327-CED8813CDFC3}" srcOrd="1" destOrd="0" presId="urn:microsoft.com/office/officeart/2005/8/layout/cycle2"/>
    <dgm:cxn modelId="{1172ABCF-3227-4B2A-9A29-B459EFE1DE0A}" type="presParOf" srcId="{64DED783-5DFA-4CD7-9327-CED8813CDFC3}" destId="{7942268D-37E8-4A82-BA3B-CA1C66FC4FE7}" srcOrd="0" destOrd="0" presId="urn:microsoft.com/office/officeart/2005/8/layout/cycle2"/>
    <dgm:cxn modelId="{69782862-1964-4640-97A4-302364BB49EE}" type="presParOf" srcId="{A74A2575-6567-4E8D-9568-8554B8A4CB43}" destId="{7B3098D9-12E5-40FC-AAA2-C72CABE26F5F}" srcOrd="2" destOrd="0" presId="urn:microsoft.com/office/officeart/2005/8/layout/cycle2"/>
    <dgm:cxn modelId="{A9512FA1-798E-4186-B9AF-43CD4D21CA7B}" type="presParOf" srcId="{A74A2575-6567-4E8D-9568-8554B8A4CB43}" destId="{A0016C8F-967E-4CFA-8A3D-BBAC01942ABD}" srcOrd="3" destOrd="0" presId="urn:microsoft.com/office/officeart/2005/8/layout/cycle2"/>
    <dgm:cxn modelId="{65870E44-1673-4AE7-9F98-87491A2328AF}" type="presParOf" srcId="{A0016C8F-967E-4CFA-8A3D-BBAC01942ABD}" destId="{77914261-C1C4-4BB2-A953-A9161DB9440C}" srcOrd="0" destOrd="0" presId="urn:microsoft.com/office/officeart/2005/8/layout/cycle2"/>
    <dgm:cxn modelId="{C69A7811-A2C6-451D-8566-8F49996348CB}" type="presParOf" srcId="{A74A2575-6567-4E8D-9568-8554B8A4CB43}" destId="{429E6B8D-5FE0-441A-8FBF-301A1348E32D}" srcOrd="4" destOrd="0" presId="urn:microsoft.com/office/officeart/2005/8/layout/cycle2"/>
    <dgm:cxn modelId="{DFD908B7-FD8D-484A-96BE-04A2C181DDC3}" type="presParOf" srcId="{A74A2575-6567-4E8D-9568-8554B8A4CB43}" destId="{6471F3D0-FC10-45FD-A782-8DE22EF6F1C0}" srcOrd="5" destOrd="0" presId="urn:microsoft.com/office/officeart/2005/8/layout/cycle2"/>
    <dgm:cxn modelId="{DCE9AD4B-5959-4292-9CAA-0544C63FC0FC}" type="presParOf" srcId="{6471F3D0-FC10-45FD-A782-8DE22EF6F1C0}" destId="{FF7F1B19-46CF-44C5-BF5D-A59469F5AA9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C3641-3688-4B52-A5D0-CE84E1719B04}">
      <dsp:nvSpPr>
        <dsp:cNvPr id="0" name=""/>
        <dsp:cNvSpPr/>
      </dsp:nvSpPr>
      <dsp:spPr>
        <a:xfrm>
          <a:off x="1973157" y="69460"/>
          <a:ext cx="1665497" cy="126168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圆心角</a:t>
          </a:r>
          <a:endParaRPr lang="en-US" altLang="zh-CN" sz="24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相等</a:t>
          </a:r>
        </a:p>
      </dsp:txBody>
      <dsp:txXfrm>
        <a:off x="2217063" y="254230"/>
        <a:ext cx="1177685" cy="892149"/>
      </dsp:txXfrm>
    </dsp:sp>
    <dsp:sp modelId="{64DED783-5DFA-4CD7-9327-CED8813CDFC3}">
      <dsp:nvSpPr>
        <dsp:cNvPr id="0" name=""/>
        <dsp:cNvSpPr/>
      </dsp:nvSpPr>
      <dsp:spPr>
        <a:xfrm rot="3600000">
          <a:off x="3123063" y="1350758"/>
          <a:ext cx="389602" cy="472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>
        <a:off x="3152283" y="1394661"/>
        <a:ext cx="272721" cy="283543"/>
      </dsp:txXfrm>
    </dsp:sp>
    <dsp:sp modelId="{7B3098D9-12E5-40FC-AAA2-C72CABE26F5F}">
      <dsp:nvSpPr>
        <dsp:cNvPr id="0" name=""/>
        <dsp:cNvSpPr/>
      </dsp:nvSpPr>
      <dsp:spPr>
        <a:xfrm>
          <a:off x="3157100" y="1821105"/>
          <a:ext cx="1400212" cy="140021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弧相等</a:t>
          </a:r>
        </a:p>
      </dsp:txBody>
      <dsp:txXfrm>
        <a:off x="3362156" y="2026161"/>
        <a:ext cx="990100" cy="990100"/>
      </dsp:txXfrm>
    </dsp:sp>
    <dsp:sp modelId="{A0016C8F-967E-4CFA-8A3D-BBAC01942ABD}">
      <dsp:nvSpPr>
        <dsp:cNvPr id="0" name=""/>
        <dsp:cNvSpPr/>
      </dsp:nvSpPr>
      <dsp:spPr>
        <a:xfrm rot="10800000">
          <a:off x="2630308" y="2284925"/>
          <a:ext cx="372265" cy="472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 rot="10800000">
        <a:off x="2741987" y="2379439"/>
        <a:ext cx="260586" cy="283543"/>
      </dsp:txXfrm>
    </dsp:sp>
    <dsp:sp modelId="{429E6B8D-5FE0-441A-8FBF-301A1348E32D}">
      <dsp:nvSpPr>
        <dsp:cNvPr id="0" name=""/>
        <dsp:cNvSpPr/>
      </dsp:nvSpPr>
      <dsp:spPr>
        <a:xfrm>
          <a:off x="1054499" y="1821105"/>
          <a:ext cx="1400212" cy="140021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弦相等</a:t>
          </a:r>
        </a:p>
      </dsp:txBody>
      <dsp:txXfrm>
        <a:off x="1259555" y="2026161"/>
        <a:ext cx="990100" cy="990100"/>
      </dsp:txXfrm>
    </dsp:sp>
    <dsp:sp modelId="{6471F3D0-FC10-45FD-A782-8DE22EF6F1C0}">
      <dsp:nvSpPr>
        <dsp:cNvPr id="0" name=""/>
        <dsp:cNvSpPr/>
      </dsp:nvSpPr>
      <dsp:spPr>
        <a:xfrm rot="18000000">
          <a:off x="2088118" y="1369857"/>
          <a:ext cx="389602" cy="472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>
        <a:off x="2117338" y="1514982"/>
        <a:ext cx="272721" cy="283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D1AB-0E73-4F50-B45D-B024AB27E76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53F16-7B48-498D-9D9B-D83F140C02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54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9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0B0BFE1E-E250-4E0B-ACEA-966756F46BF8}" type="slidenum">
              <a:rPr lang="zh-CN" altLang="en-US">
                <a:solidFill>
                  <a:prstClr val="black"/>
                </a:solidFill>
              </a:rPr>
              <a:pPr eaLnBrk="1" hangingPunct="1"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3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849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0B30B945-ADBB-44F0-9B94-5FE90FCB3F8E}" type="slidenum">
              <a:rPr lang="zh-CN" altLang="en-US">
                <a:solidFill>
                  <a:prstClr val="black"/>
                </a:solidFill>
                <a:latin typeface="Calibri" pitchFamily="34" charset="0"/>
                <a:sym typeface="宋体" pitchFamily="2" charset="-122"/>
              </a:rPr>
              <a:pPr eaLnBrk="1" hangingPunct="1"/>
              <a:t>15</a:t>
            </a:fld>
            <a:endParaRPr lang="zh-CN" altLang="en-US">
              <a:solidFill>
                <a:prstClr val="black"/>
              </a:solidFill>
              <a:latin typeface="Calibri" pitchFamily="34" charset="0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180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0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09C81EF2-5B69-4795-9119-B84211D15F92}" type="slidenum">
              <a:rPr lang="zh-CN" altLang="en-US">
                <a:solidFill>
                  <a:prstClr val="black"/>
                </a:solidFill>
              </a:rPr>
              <a:pPr eaLnBrk="1" hangingPunct="1"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4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870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63F451B8-3E2F-48BF-AC57-4B51BA8B4C9E}" type="slidenum">
              <a:rPr lang="zh-CN" altLang="en-US">
                <a:solidFill>
                  <a:prstClr val="black"/>
                </a:solidFill>
                <a:latin typeface="Calibri" pitchFamily="34" charset="0"/>
                <a:sym typeface="宋体" pitchFamily="2" charset="-122"/>
              </a:rPr>
              <a:pPr eaLnBrk="1" hangingPunct="1"/>
              <a:t>19</a:t>
            </a:fld>
            <a:endParaRPr lang="zh-CN" altLang="en-US">
              <a:solidFill>
                <a:prstClr val="black"/>
              </a:solidFill>
              <a:latin typeface="Calibri" pitchFamily="34" charset="0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07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0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6D208BDD-26F3-40E7-ACE4-C5E1DBAEC948}" type="slidenum">
              <a:rPr lang="zh-CN" altLang="en-US">
                <a:solidFill>
                  <a:prstClr val="black"/>
                </a:solidFill>
              </a:rPr>
              <a:pPr eaLnBrk="1" hangingPunct="1"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2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0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51EE1284-A0A2-40E5-8E41-B1C6A8157E28}" type="slidenum">
              <a:rPr lang="zh-CN" altLang="en-US">
                <a:solidFill>
                  <a:prstClr val="black"/>
                </a:solidFill>
              </a:rPr>
              <a:pPr eaLnBrk="1" hangingPunct="1"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9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367852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28501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21388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21932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360648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230112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72335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098668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buFont typeface="Arial" pitchFamily="34" charset="0"/>
              <a:buNone/>
              <a:defRPr/>
            </a:pPr>
            <a:fld id="{C1292234-94F2-4F49-B1E8-F71E5D2BDA4A}" type="slidenum">
              <a:rPr lang="zh-CN" altLang="en-US">
                <a:solidFill>
                  <a:prstClr val="black"/>
                </a:solidFill>
              </a:rPr>
              <a:pPr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05132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235155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135890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021061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251137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buFont typeface="Arial" pitchFamily="34" charset="0"/>
              <a:buNone/>
              <a:defRPr/>
            </a:pPr>
            <a:fld id="{D67F5DFF-7340-44AA-BD36-F4FB076B7E0D}" type="slidenum">
              <a:rPr lang="zh-CN" altLang="en-US">
                <a:solidFill>
                  <a:prstClr val="black"/>
                </a:solidFill>
              </a:rPr>
              <a:pPr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3785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650" y="1135063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buFont typeface="Arial" pitchFamily="34" charset="0"/>
              <a:buNone/>
              <a:defRPr/>
            </a:pPr>
            <a:fld id="{16CB5512-F7BE-4844-ABB4-580741C45D32}" type="slidenum">
              <a:rPr lang="zh-CN" altLang="en-US">
                <a:solidFill>
                  <a:prstClr val="black"/>
                </a:solidFill>
              </a:rPr>
              <a:pPr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93923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592151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013600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79200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149987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132857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172722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34783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340081"/>
      </p:ext>
    </p:extLst>
  </p:cSld>
  <p:clrMapOvr>
    <a:masterClrMapping/>
  </p:clrMapOvr>
  <p:transition spd="slow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9057"/>
            <a:ext cx="7772400" cy="1102031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460"/>
            <a:ext cx="6400800" cy="1314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4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5600" cy="274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85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zh-CN" altLang="en-US" noProof="1" dirty="0"/>
              <a:pPr/>
              <a:t>‹#›</a:t>
            </a:fld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679322894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929949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763418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870138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697297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36"/>
            <a:ext cx="8229600" cy="85748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2133600" cy="35718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686300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zh-CN" altLang="en-US" noProof="1" dirty="0"/>
              <a:pPr/>
              <a:t>‹#›</a:t>
            </a:fld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23467940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33"/>
            <a:ext cx="8229600" cy="85748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650" y="1135378"/>
            <a:ext cx="8229600" cy="339501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4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5600" cy="274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85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zh-CN" altLang="en-US" noProof="1" dirty="0"/>
              <a:pPr/>
              <a:t>‹#›</a:t>
            </a:fld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29258781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659909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4082B8C-6EEC-4584-B13C-B3599754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A358F53-4204-41CD-B41A-52BD7812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2C1E30C-1A1F-4EF2-90AD-84507830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CB2856-7B4B-4AC9-8A5E-72DF8966D6C2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93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650" y="1135063"/>
            <a:ext cx="8229600" cy="33940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750E109-0823-486B-9061-9E377CE6C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FA876-24D1-41D9-A9CD-A3D16FA9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F6D56BF-DE65-4548-8BFE-0B8EF57E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8A2F93-0110-407C-9053-471A6AB58C1E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93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68015FE-518A-467A-A051-854C4F916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AF90DF6-9082-4E50-94E6-DA5CA368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F3D6170-68C5-4925-BE40-562174F8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C5A24-44A7-41C7-83D2-1447705332D7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18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6280750-1753-44FD-9A39-2FF07ECF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41AEF59-85A7-4254-A0D9-DD399DE8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DCC78E3-FCFF-4953-BE08-949B63C0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AB97E0-B360-4450-96B0-B821B0012F8B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4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293AD98-04EB-4E27-8262-92C3C31A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E1967B3-BA21-47B2-BF00-74E70C82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1EECED1-68B1-4B0D-815C-1F81F107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B7FF97-EB8B-4F85-9089-F429E52B3048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58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3F64054-C220-4C70-85FE-46CF4EF4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50BF22C-E6E7-4A7C-90C9-CADB7596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8B37180-479F-4F51-8C5C-B7F86E1A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7A4E17-BCDC-40C2-B59C-55BA4D9EF446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468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7C956F5-BE05-4559-98DE-110091E6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C127964-F3A6-413F-BD23-34C0EE10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E335E03-5D50-4833-986A-4D4E9D8E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6D5040-C560-4BAE-ADED-2751AE606073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8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B801517-E81B-48A5-AD2F-A235C485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8371C29-C74B-432B-817A-08991B41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F5F3620-AC6C-4855-B338-5E6C74DA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0C7FC1-7BBF-466E-9F2C-234B47ABECFF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58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63D06D5-236C-43D6-9C44-B6F01DC0D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36D6D96-B5CD-4D1D-91A3-EC87F5B49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50BD976-C998-42FE-95C8-D4F6201E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F2C548-3EB0-4FA8-97C2-038A8FB898AF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397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74650" y="1135063"/>
            <a:ext cx="8229600" cy="339407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6A7D73A-E75D-416F-B3DD-E5D4D9ED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D5B5BC7-F8CE-4E72-AA83-CEE45D92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C1C8670-EDD3-4991-AC9C-6706D437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A4C8FA-8851-41E4-AF92-8661A2B47416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93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41507B9-D2B8-4849-B9DE-21F3957545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CA3482E-4784-405B-9534-F02109953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04FF6D-A11C-481C-A41E-72789DD1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8E7D99-9DE7-4FA4-958C-98AB846BDEFB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158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7C7AA4F6-FD8E-417B-8B97-F64FA664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097ABF3-257E-4226-B3B9-1B16B40E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00311EA-7D01-4603-B9FA-F605224F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36CE95-4657-43D4-91DC-87E495BF58F9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75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7A8220B2-BEE5-4288-82CB-00CF210CB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6A22A3F-605B-4993-A614-8B39BD6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4532662-8CA8-428B-8E54-69E7EB3F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607D3A-FE4E-4769-BB2C-C9BB9D038A31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537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747B42AC-A574-41AB-8EAE-DAF15E56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7379F4A-6847-4C1B-99F5-806F1B26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52005B0-0619-4B38-A986-22B6A271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E2E361-1851-4327-9050-D8E5212EB9E4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967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F61A0FD-0C39-42CB-8D4C-0B50A764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374C697-7F7B-4CB9-9025-AAEFF7EB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661A336-EC73-424F-A86E-33404191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448A82-80A2-45C3-AB3C-A4869C428132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592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71A9EDC-B8DC-49AA-ABFC-4295E36A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B3355F9-37C2-43A6-B023-3F3BC8DA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44422AD-CB3D-4427-A8B3-13212D0E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097F61-9681-4A4A-A64B-2D2BD4FD014B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070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0E1F33C-9768-471B-A803-760C1F70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3DB197-84B0-484E-9C0F-88358ECCB797}" type="datetimeFigureOut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2020/4/13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A5C5300-6867-459A-A088-D4F15C34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7A193E1-F90E-4722-975D-7A20A548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3EEE8-08AD-4F2A-8C9E-57FB35F2C504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77590FB-F593-4081-8CC7-21235AEF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3DB197-84B0-484E-9C0F-88358ECCB797}" type="datetimeFigureOut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2020/4/13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D40E9DE-0F95-4D43-80C8-F3C31374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CD0110-D52F-4C70-8DAC-9EE70941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7C8AF0-5D13-499B-B418-7DC980C6A9A9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8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094288"/>
            <a:ext cx="9144000" cy="50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dirty="0">
              <a:solidFill>
                <a:prstClr val="white"/>
              </a:solidFill>
              <a:ea typeface="黑体" pitchFamily="49" charset="-122"/>
            </a:endParaRPr>
          </a:p>
        </p:txBody>
      </p:sp>
      <p:grpSp>
        <p:nvGrpSpPr>
          <p:cNvPr id="3" name="组合 2"/>
          <p:cNvGrpSpPr>
            <a:grpSpLocks noChangeAspect="1"/>
          </p:cNvGrpSpPr>
          <p:nvPr userDrawn="1"/>
        </p:nvGrpSpPr>
        <p:grpSpPr bwMode="auto">
          <a:xfrm>
            <a:off x="8462963" y="4670425"/>
            <a:ext cx="539750" cy="509588"/>
            <a:chOff x="8129100" y="4468960"/>
            <a:chExt cx="793376" cy="749228"/>
          </a:xfrm>
        </p:grpSpPr>
        <p:grpSp>
          <p:nvGrpSpPr>
            <p:cNvPr id="4" name="组合 5"/>
            <p:cNvGrpSpPr>
              <a:grpSpLocks/>
            </p:cNvGrpSpPr>
            <p:nvPr userDrawn="1"/>
          </p:nvGrpSpPr>
          <p:grpSpPr bwMode="auto">
            <a:xfrm rot="-2735440">
              <a:off x="8130274" y="4756936"/>
              <a:ext cx="460078" cy="462426"/>
              <a:chOff x="9691036" y="494501"/>
              <a:chExt cx="460078" cy="462426"/>
            </a:xfrm>
          </p:grpSpPr>
          <p:sp>
            <p:nvSpPr>
              <p:cNvPr id="17" name="Freeform 304"/>
              <p:cNvSpPr>
                <a:spLocks/>
              </p:cNvSpPr>
              <p:nvPr/>
            </p:nvSpPr>
            <p:spPr bwMode="auto">
              <a:xfrm>
                <a:off x="9791971" y="494501"/>
                <a:ext cx="359143" cy="361491"/>
              </a:xfrm>
              <a:custGeom>
                <a:avLst/>
                <a:gdLst>
                  <a:gd name="T0" fmla="*/ 2147483647 w 171"/>
                  <a:gd name="T1" fmla="*/ 2147483647 h 172"/>
                  <a:gd name="T2" fmla="*/ 2147483647 w 171"/>
                  <a:gd name="T3" fmla="*/ 2147483647 h 172"/>
                  <a:gd name="T4" fmla="*/ 2147483647 w 171"/>
                  <a:gd name="T5" fmla="*/ 2147483647 h 172"/>
                  <a:gd name="T6" fmla="*/ 2147483647 w 171"/>
                  <a:gd name="T7" fmla="*/ 2147483647 h 172"/>
                  <a:gd name="T8" fmla="*/ 2147483647 w 171"/>
                  <a:gd name="T9" fmla="*/ 2147483647 h 172"/>
                  <a:gd name="T10" fmla="*/ 0 w 171"/>
                  <a:gd name="T11" fmla="*/ 2147483647 h 172"/>
                  <a:gd name="T12" fmla="*/ 2147483647 w 171"/>
                  <a:gd name="T13" fmla="*/ 2147483647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"/>
                  <a:gd name="T22" fmla="*/ 0 h 172"/>
                  <a:gd name="T23" fmla="*/ 171 w 171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" h="172">
                    <a:moveTo>
                      <a:pt x="28" y="65"/>
                    </a:moveTo>
                    <a:cubicBezTo>
                      <a:pt x="51" y="45"/>
                      <a:pt x="85" y="45"/>
                      <a:pt x="106" y="66"/>
                    </a:cubicBezTo>
                    <a:cubicBezTo>
                      <a:pt x="127" y="87"/>
                      <a:pt x="127" y="121"/>
                      <a:pt x="107" y="144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71" y="133"/>
                      <a:pt x="171" y="73"/>
                      <a:pt x="135" y="37"/>
                    </a:cubicBezTo>
                    <a:cubicBezTo>
                      <a:pt x="98" y="0"/>
                      <a:pt x="39" y="1"/>
                      <a:pt x="0" y="37"/>
                    </a:cubicBezTo>
                    <a:lnTo>
                      <a:pt x="28" y="65"/>
                    </a:lnTo>
                    <a:close/>
                  </a:path>
                </a:pathLst>
              </a:custGeom>
              <a:solidFill>
                <a:srgbClr val="FFB1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Freeform 305"/>
              <p:cNvSpPr>
                <a:spLocks/>
              </p:cNvSpPr>
              <p:nvPr/>
            </p:nvSpPr>
            <p:spPr bwMode="auto">
              <a:xfrm>
                <a:off x="9691036" y="523842"/>
                <a:ext cx="433085" cy="433085"/>
              </a:xfrm>
              <a:custGeom>
                <a:avLst/>
                <a:gdLst>
                  <a:gd name="T0" fmla="*/ 0 w 369"/>
                  <a:gd name="T1" fmla="*/ 2147483647 h 369"/>
                  <a:gd name="T2" fmla="*/ 2147483647 w 369"/>
                  <a:gd name="T3" fmla="*/ 0 h 369"/>
                  <a:gd name="T4" fmla="*/ 2147483647 w 369"/>
                  <a:gd name="T5" fmla="*/ 2147483647 h 369"/>
                  <a:gd name="T6" fmla="*/ 2147483647 w 369"/>
                  <a:gd name="T7" fmla="*/ 2147483647 h 369"/>
                  <a:gd name="T8" fmla="*/ 0 w 369"/>
                  <a:gd name="T9" fmla="*/ 2147483647 h 3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"/>
                  <a:gd name="T16" fmla="*/ 0 h 369"/>
                  <a:gd name="T17" fmla="*/ 369 w 369"/>
                  <a:gd name="T18" fmla="*/ 369 h 3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" h="369">
                    <a:moveTo>
                      <a:pt x="0" y="63"/>
                    </a:moveTo>
                    <a:lnTo>
                      <a:pt x="62" y="0"/>
                    </a:lnTo>
                    <a:lnTo>
                      <a:pt x="369" y="307"/>
                    </a:lnTo>
                    <a:lnTo>
                      <a:pt x="306" y="36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B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Freeform 306"/>
              <p:cNvSpPr>
                <a:spLocks/>
              </p:cNvSpPr>
              <p:nvPr/>
            </p:nvSpPr>
            <p:spPr bwMode="auto">
              <a:xfrm>
                <a:off x="10018489" y="900591"/>
                <a:ext cx="29342" cy="29342"/>
              </a:xfrm>
              <a:custGeom>
                <a:avLst/>
                <a:gdLst>
                  <a:gd name="T0" fmla="*/ 0 w 25"/>
                  <a:gd name="T1" fmla="*/ 2147483647 h 25"/>
                  <a:gd name="T2" fmla="*/ 2147483647 w 25"/>
                  <a:gd name="T3" fmla="*/ 0 h 25"/>
                  <a:gd name="T4" fmla="*/ 2147483647 w 25"/>
                  <a:gd name="T5" fmla="*/ 2147483647 h 25"/>
                  <a:gd name="T6" fmla="*/ 2147483647 w 25"/>
                  <a:gd name="T7" fmla="*/ 2147483647 h 25"/>
                  <a:gd name="T8" fmla="*/ 0 w 25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4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Freeform 307"/>
              <p:cNvSpPr>
                <a:spLocks/>
              </p:cNvSpPr>
              <p:nvPr/>
            </p:nvSpPr>
            <p:spPr bwMode="auto">
              <a:xfrm>
                <a:off x="9975064" y="855991"/>
                <a:ext cx="29342" cy="29342"/>
              </a:xfrm>
              <a:custGeom>
                <a:avLst/>
                <a:gdLst>
                  <a:gd name="T0" fmla="*/ 0 w 25"/>
                  <a:gd name="T1" fmla="*/ 2147483647 h 25"/>
                  <a:gd name="T2" fmla="*/ 2147483647 w 25"/>
                  <a:gd name="T3" fmla="*/ 0 h 25"/>
                  <a:gd name="T4" fmla="*/ 2147483647 w 25"/>
                  <a:gd name="T5" fmla="*/ 2147483647 h 25"/>
                  <a:gd name="T6" fmla="*/ 2147483647 w 25"/>
                  <a:gd name="T7" fmla="*/ 2147483647 h 25"/>
                  <a:gd name="T8" fmla="*/ 0 w 25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Freeform 308"/>
              <p:cNvSpPr>
                <a:spLocks/>
              </p:cNvSpPr>
              <p:nvPr/>
            </p:nvSpPr>
            <p:spPr bwMode="auto">
              <a:xfrm>
                <a:off x="9935159" y="816087"/>
                <a:ext cx="29342" cy="29342"/>
              </a:xfrm>
              <a:custGeom>
                <a:avLst/>
                <a:gdLst>
                  <a:gd name="T0" fmla="*/ 0 w 25"/>
                  <a:gd name="T1" fmla="*/ 2147483647 h 25"/>
                  <a:gd name="T2" fmla="*/ 2147483647 w 25"/>
                  <a:gd name="T3" fmla="*/ 0 h 25"/>
                  <a:gd name="T4" fmla="*/ 2147483647 w 25"/>
                  <a:gd name="T5" fmla="*/ 2147483647 h 25"/>
                  <a:gd name="T6" fmla="*/ 2147483647 w 25"/>
                  <a:gd name="T7" fmla="*/ 2147483647 h 25"/>
                  <a:gd name="T8" fmla="*/ 0 w 25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Freeform 309"/>
              <p:cNvSpPr>
                <a:spLocks/>
              </p:cNvSpPr>
              <p:nvPr/>
            </p:nvSpPr>
            <p:spPr bwMode="auto">
              <a:xfrm>
                <a:off x="9890560" y="772660"/>
                <a:ext cx="29342" cy="29342"/>
              </a:xfrm>
              <a:custGeom>
                <a:avLst/>
                <a:gdLst>
                  <a:gd name="T0" fmla="*/ 0 w 25"/>
                  <a:gd name="T1" fmla="*/ 2147483647 h 25"/>
                  <a:gd name="T2" fmla="*/ 2147483647 w 25"/>
                  <a:gd name="T3" fmla="*/ 0 h 25"/>
                  <a:gd name="T4" fmla="*/ 2147483647 w 25"/>
                  <a:gd name="T5" fmla="*/ 2147483647 h 25"/>
                  <a:gd name="T6" fmla="*/ 2147483647 w 25"/>
                  <a:gd name="T7" fmla="*/ 2147483647 h 25"/>
                  <a:gd name="T8" fmla="*/ 0 w 25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21"/>
                    </a:moveTo>
                    <a:lnTo>
                      <a:pt x="21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Freeform 310"/>
              <p:cNvSpPr>
                <a:spLocks/>
              </p:cNvSpPr>
              <p:nvPr/>
            </p:nvSpPr>
            <p:spPr bwMode="auto">
              <a:xfrm>
                <a:off x="9853002" y="733930"/>
                <a:ext cx="29342" cy="29342"/>
              </a:xfrm>
              <a:custGeom>
                <a:avLst/>
                <a:gdLst>
                  <a:gd name="T0" fmla="*/ 0 w 25"/>
                  <a:gd name="T1" fmla="*/ 2147483647 h 25"/>
                  <a:gd name="T2" fmla="*/ 2147483647 w 25"/>
                  <a:gd name="T3" fmla="*/ 0 h 25"/>
                  <a:gd name="T4" fmla="*/ 2147483647 w 25"/>
                  <a:gd name="T5" fmla="*/ 2147483647 h 25"/>
                  <a:gd name="T6" fmla="*/ 2147483647 w 25"/>
                  <a:gd name="T7" fmla="*/ 2147483647 h 25"/>
                  <a:gd name="T8" fmla="*/ 0 w 25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Freeform 311"/>
              <p:cNvSpPr>
                <a:spLocks/>
              </p:cNvSpPr>
              <p:nvPr/>
            </p:nvSpPr>
            <p:spPr bwMode="auto">
              <a:xfrm>
                <a:off x="9808403" y="690504"/>
                <a:ext cx="29342" cy="29342"/>
              </a:xfrm>
              <a:custGeom>
                <a:avLst/>
                <a:gdLst>
                  <a:gd name="T0" fmla="*/ 0 w 25"/>
                  <a:gd name="T1" fmla="*/ 2147483647 h 25"/>
                  <a:gd name="T2" fmla="*/ 2147483647 w 25"/>
                  <a:gd name="T3" fmla="*/ 0 h 25"/>
                  <a:gd name="T4" fmla="*/ 2147483647 w 25"/>
                  <a:gd name="T5" fmla="*/ 2147483647 h 25"/>
                  <a:gd name="T6" fmla="*/ 2147483647 w 25"/>
                  <a:gd name="T7" fmla="*/ 2147483647 h 25"/>
                  <a:gd name="T8" fmla="*/ 0 w 25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Freeform 312"/>
              <p:cNvSpPr>
                <a:spLocks/>
              </p:cNvSpPr>
              <p:nvPr/>
            </p:nvSpPr>
            <p:spPr bwMode="auto">
              <a:xfrm>
                <a:off x="9760282" y="643557"/>
                <a:ext cx="31689" cy="29342"/>
              </a:xfrm>
              <a:custGeom>
                <a:avLst/>
                <a:gdLst>
                  <a:gd name="T0" fmla="*/ 0 w 27"/>
                  <a:gd name="T1" fmla="*/ 2147483647 h 25"/>
                  <a:gd name="T2" fmla="*/ 2147483647 w 27"/>
                  <a:gd name="T3" fmla="*/ 0 h 25"/>
                  <a:gd name="T4" fmla="*/ 2147483647 w 27"/>
                  <a:gd name="T5" fmla="*/ 2147483647 h 25"/>
                  <a:gd name="T6" fmla="*/ 2147483647 w 27"/>
                  <a:gd name="T7" fmla="*/ 2147483647 h 25"/>
                  <a:gd name="T8" fmla="*/ 0 w 27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5"/>
                  <a:gd name="T17" fmla="*/ 27 w 2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5">
                    <a:moveTo>
                      <a:pt x="0" y="22"/>
                    </a:moveTo>
                    <a:lnTo>
                      <a:pt x="21" y="0"/>
                    </a:lnTo>
                    <a:lnTo>
                      <a:pt x="27" y="4"/>
                    </a:lnTo>
                    <a:lnTo>
                      <a:pt x="5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Freeform 313"/>
              <p:cNvSpPr>
                <a:spLocks/>
              </p:cNvSpPr>
              <p:nvPr/>
            </p:nvSpPr>
            <p:spPr bwMode="auto">
              <a:xfrm>
                <a:off x="9718030" y="598957"/>
                <a:ext cx="29342" cy="30515"/>
              </a:xfrm>
              <a:custGeom>
                <a:avLst/>
                <a:gdLst>
                  <a:gd name="T0" fmla="*/ 0 w 25"/>
                  <a:gd name="T1" fmla="*/ 2147483647 h 26"/>
                  <a:gd name="T2" fmla="*/ 2147483647 w 25"/>
                  <a:gd name="T3" fmla="*/ 0 h 26"/>
                  <a:gd name="T4" fmla="*/ 2147483647 w 25"/>
                  <a:gd name="T5" fmla="*/ 2147483647 h 26"/>
                  <a:gd name="T6" fmla="*/ 2147483647 w 25"/>
                  <a:gd name="T7" fmla="*/ 2147483647 h 26"/>
                  <a:gd name="T8" fmla="*/ 0 w 25"/>
                  <a:gd name="T9" fmla="*/ 214748364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4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" name="组合 16"/>
            <p:cNvGrpSpPr>
              <a:grpSpLocks/>
            </p:cNvGrpSpPr>
            <p:nvPr userDrawn="1"/>
          </p:nvGrpSpPr>
          <p:grpSpPr bwMode="auto">
            <a:xfrm rot="2109475">
              <a:off x="8808629" y="4468960"/>
              <a:ext cx="113847" cy="630261"/>
              <a:chOff x="10155809" y="569616"/>
              <a:chExt cx="113847" cy="630261"/>
            </a:xfrm>
          </p:grpSpPr>
          <p:sp>
            <p:nvSpPr>
              <p:cNvPr id="6" name="Rectangle 315"/>
              <p:cNvSpPr>
                <a:spLocks noChangeArrowheads="1"/>
              </p:cNvSpPr>
              <p:nvPr/>
            </p:nvSpPr>
            <p:spPr bwMode="auto">
              <a:xfrm>
                <a:off x="10141771" y="673458"/>
                <a:ext cx="114339" cy="424795"/>
              </a:xfrm>
              <a:prstGeom prst="rect">
                <a:avLst/>
              </a:prstGeom>
              <a:solidFill>
                <a:srgbClr val="FFB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7" name="Rectangle 316"/>
              <p:cNvSpPr>
                <a:spLocks noChangeArrowheads="1"/>
              </p:cNvSpPr>
              <p:nvPr/>
            </p:nvSpPr>
            <p:spPr bwMode="auto">
              <a:xfrm>
                <a:off x="10141771" y="673458"/>
                <a:ext cx="114339" cy="424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8" name="Rectangle 317"/>
              <p:cNvSpPr>
                <a:spLocks noChangeArrowheads="1"/>
              </p:cNvSpPr>
              <p:nvPr/>
            </p:nvSpPr>
            <p:spPr bwMode="auto">
              <a:xfrm>
                <a:off x="10224975" y="669692"/>
                <a:ext cx="39670" cy="424795"/>
              </a:xfrm>
              <a:prstGeom prst="rect">
                <a:avLst/>
              </a:prstGeom>
              <a:solidFill>
                <a:srgbClr val="ED8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9" name="Rectangle 318"/>
              <p:cNvSpPr>
                <a:spLocks noChangeArrowheads="1"/>
              </p:cNvSpPr>
              <p:nvPr/>
            </p:nvSpPr>
            <p:spPr bwMode="auto">
              <a:xfrm>
                <a:off x="10179103" y="665717"/>
                <a:ext cx="37336" cy="424795"/>
              </a:xfrm>
              <a:prstGeom prst="rect">
                <a:avLst/>
              </a:prstGeom>
              <a:solidFill>
                <a:srgbClr val="F89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0" name="Rectangle 319"/>
              <p:cNvSpPr>
                <a:spLocks noChangeArrowheads="1"/>
              </p:cNvSpPr>
              <p:nvPr/>
            </p:nvSpPr>
            <p:spPr bwMode="auto">
              <a:xfrm>
                <a:off x="10179103" y="665717"/>
                <a:ext cx="37336" cy="424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1" name="Freeform 320"/>
              <p:cNvSpPr>
                <a:spLocks/>
              </p:cNvSpPr>
              <p:nvPr/>
            </p:nvSpPr>
            <p:spPr bwMode="auto">
              <a:xfrm>
                <a:off x="10195714" y="1170535"/>
                <a:ext cx="34037" cy="29342"/>
              </a:xfrm>
              <a:custGeom>
                <a:avLst/>
                <a:gdLst>
                  <a:gd name="T0" fmla="*/ 0 w 16"/>
                  <a:gd name="T1" fmla="*/ 2147483647 h 14"/>
                  <a:gd name="T2" fmla="*/ 2147483647 w 16"/>
                  <a:gd name="T3" fmla="*/ 2147483647 h 14"/>
                  <a:gd name="T4" fmla="*/ 2147483647 w 16"/>
                  <a:gd name="T5" fmla="*/ 2147483647 h 14"/>
                  <a:gd name="T6" fmla="*/ 2147483647 w 16"/>
                  <a:gd name="T7" fmla="*/ 0 h 14"/>
                  <a:gd name="T8" fmla="*/ 0 w 16"/>
                  <a:gd name="T9" fmla="*/ 214748364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2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3" y="1"/>
                      <a:pt x="11" y="0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Rectangle 321"/>
              <p:cNvSpPr>
                <a:spLocks noChangeArrowheads="1"/>
              </p:cNvSpPr>
              <p:nvPr/>
            </p:nvSpPr>
            <p:spPr bwMode="auto">
              <a:xfrm>
                <a:off x="10141918" y="629044"/>
                <a:ext cx="116674" cy="35010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3" name="Rectangle 322"/>
              <p:cNvSpPr>
                <a:spLocks noChangeArrowheads="1"/>
              </p:cNvSpPr>
              <p:nvPr/>
            </p:nvSpPr>
            <p:spPr bwMode="auto">
              <a:xfrm>
                <a:off x="10154814" y="620521"/>
                <a:ext cx="114339" cy="32677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4" name="Rectangle 323"/>
              <p:cNvSpPr>
                <a:spLocks noChangeArrowheads="1"/>
              </p:cNvSpPr>
              <p:nvPr/>
            </p:nvSpPr>
            <p:spPr bwMode="auto">
              <a:xfrm>
                <a:off x="10136680" y="618410"/>
                <a:ext cx="119006" cy="16338"/>
              </a:xfrm>
              <a:prstGeom prst="rect">
                <a:avLst/>
              </a:pr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5" name="Freeform 324"/>
              <p:cNvSpPr>
                <a:spLocks/>
              </p:cNvSpPr>
              <p:nvPr/>
            </p:nvSpPr>
            <p:spPr bwMode="auto">
              <a:xfrm>
                <a:off x="10155809" y="569616"/>
                <a:ext cx="113846" cy="50468"/>
              </a:xfrm>
              <a:custGeom>
                <a:avLst/>
                <a:gdLst>
                  <a:gd name="T0" fmla="*/ 2147483647 w 54"/>
                  <a:gd name="T1" fmla="*/ 0 h 24"/>
                  <a:gd name="T2" fmla="*/ 0 w 54"/>
                  <a:gd name="T3" fmla="*/ 2147483647 h 24"/>
                  <a:gd name="T4" fmla="*/ 2147483647 w 54"/>
                  <a:gd name="T5" fmla="*/ 2147483647 h 24"/>
                  <a:gd name="T6" fmla="*/ 2147483647 w 5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24"/>
                  <a:gd name="T14" fmla="*/ 54 w 5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24">
                    <a:moveTo>
                      <a:pt x="27" y="0"/>
                    </a:moveTo>
                    <a:cubicBezTo>
                      <a:pt x="12" y="0"/>
                      <a:pt x="0" y="11"/>
                      <a:pt x="0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11"/>
                      <a:pt x="42" y="0"/>
                      <a:pt x="27" y="0"/>
                    </a:cubicBezTo>
                    <a:close/>
                  </a:path>
                </a:pathLst>
              </a:custGeom>
              <a:solidFill>
                <a:srgbClr val="E24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Freeform 325"/>
              <p:cNvSpPr>
                <a:spLocks/>
              </p:cNvSpPr>
              <p:nvPr/>
            </p:nvSpPr>
            <p:spPr bwMode="auto">
              <a:xfrm>
                <a:off x="10155809" y="1077815"/>
                <a:ext cx="113846" cy="96241"/>
              </a:xfrm>
              <a:custGeom>
                <a:avLst/>
                <a:gdLst>
                  <a:gd name="T0" fmla="*/ 2147483647 w 54"/>
                  <a:gd name="T1" fmla="*/ 2147483647 h 46"/>
                  <a:gd name="T2" fmla="*/ 2147483647 w 54"/>
                  <a:gd name="T3" fmla="*/ 2147483647 h 46"/>
                  <a:gd name="T4" fmla="*/ 2147483647 w 54"/>
                  <a:gd name="T5" fmla="*/ 2147483647 h 46"/>
                  <a:gd name="T6" fmla="*/ 2147483647 w 54"/>
                  <a:gd name="T7" fmla="*/ 2147483647 h 46"/>
                  <a:gd name="T8" fmla="*/ 2147483647 w 54"/>
                  <a:gd name="T9" fmla="*/ 0 h 46"/>
                  <a:gd name="T10" fmla="*/ 2147483647 w 54"/>
                  <a:gd name="T11" fmla="*/ 2147483647 h 46"/>
                  <a:gd name="T12" fmla="*/ 2147483647 w 54"/>
                  <a:gd name="T13" fmla="*/ 0 h 46"/>
                  <a:gd name="T14" fmla="*/ 2147483647 w 54"/>
                  <a:gd name="T15" fmla="*/ 2147483647 h 46"/>
                  <a:gd name="T16" fmla="*/ 2147483647 w 54"/>
                  <a:gd name="T17" fmla="*/ 0 h 46"/>
                  <a:gd name="T18" fmla="*/ 0 w 54"/>
                  <a:gd name="T19" fmla="*/ 2147483647 h 46"/>
                  <a:gd name="T20" fmla="*/ 2147483647 w 54"/>
                  <a:gd name="T21" fmla="*/ 2147483647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46"/>
                  <a:gd name="T35" fmla="*/ 54 w 54"/>
                  <a:gd name="T36" fmla="*/ 46 h 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46">
                    <a:moveTo>
                      <a:pt x="19" y="46"/>
                    </a:moveTo>
                    <a:cubicBezTo>
                      <a:pt x="21" y="45"/>
                      <a:pt x="24" y="44"/>
                      <a:pt x="27" y="44"/>
                    </a:cubicBezTo>
                    <a:cubicBezTo>
                      <a:pt x="30" y="44"/>
                      <a:pt x="32" y="45"/>
                      <a:pt x="35" y="4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4"/>
                      <a:pt x="50" y="0"/>
                      <a:pt x="45" y="0"/>
                    </a:cubicBezTo>
                    <a:cubicBezTo>
                      <a:pt x="40" y="0"/>
                      <a:pt x="36" y="4"/>
                      <a:pt x="36" y="8"/>
                    </a:cubicBezTo>
                    <a:cubicBezTo>
                      <a:pt x="36" y="4"/>
                      <a:pt x="32" y="0"/>
                      <a:pt x="27" y="0"/>
                    </a:cubicBezTo>
                    <a:cubicBezTo>
                      <a:pt x="22" y="0"/>
                      <a:pt x="18" y="4"/>
                      <a:pt x="18" y="8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lnTo>
                      <a:pt x="19" y="46"/>
                    </a:lnTo>
                    <a:close/>
                  </a:path>
                </a:pathLst>
              </a:custGeom>
              <a:solidFill>
                <a:srgbClr val="F4C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7" name="组合 1"/>
          <p:cNvGrpSpPr>
            <a:grpSpLocks noChangeAspect="1"/>
          </p:cNvGrpSpPr>
          <p:nvPr userDrawn="1"/>
        </p:nvGrpSpPr>
        <p:grpSpPr bwMode="auto">
          <a:xfrm>
            <a:off x="50800" y="4670425"/>
            <a:ext cx="755650" cy="417513"/>
            <a:chOff x="50446" y="4572401"/>
            <a:chExt cx="938635" cy="517558"/>
          </a:xfrm>
        </p:grpSpPr>
        <p:sp>
          <p:nvSpPr>
            <p:cNvPr id="28" name="Freeform 60"/>
            <p:cNvSpPr>
              <a:spLocks noChangeAspect="1" noEditPoints="1"/>
            </p:cNvSpPr>
            <p:nvPr/>
          </p:nvSpPr>
          <p:spPr bwMode="auto">
            <a:xfrm>
              <a:off x="50446" y="4572401"/>
              <a:ext cx="502841" cy="501815"/>
            </a:xfrm>
            <a:custGeom>
              <a:avLst/>
              <a:gdLst>
                <a:gd name="T0" fmla="*/ 0 w 196"/>
                <a:gd name="T1" fmla="*/ 30 h 196"/>
                <a:gd name="T2" fmla="*/ 196 w 196"/>
                <a:gd name="T3" fmla="*/ 165 h 196"/>
                <a:gd name="T4" fmla="*/ 8 w 196"/>
                <a:gd name="T5" fmla="*/ 30 h 196"/>
                <a:gd name="T6" fmla="*/ 26 w 196"/>
                <a:gd name="T7" fmla="*/ 18 h 196"/>
                <a:gd name="T8" fmla="*/ 8 w 196"/>
                <a:gd name="T9" fmla="*/ 30 h 196"/>
                <a:gd name="T10" fmla="*/ 22 w 196"/>
                <a:gd name="T11" fmla="*/ 30 h 196"/>
                <a:gd name="T12" fmla="*/ 20 w 196"/>
                <a:gd name="T13" fmla="*/ 42 h 196"/>
                <a:gd name="T14" fmla="*/ 22 w 196"/>
                <a:gd name="T15" fmla="*/ 46 h 196"/>
                <a:gd name="T16" fmla="*/ 42 w 196"/>
                <a:gd name="T17" fmla="*/ 34 h 196"/>
                <a:gd name="T18" fmla="*/ 22 w 196"/>
                <a:gd name="T19" fmla="*/ 46 h 196"/>
                <a:gd name="T20" fmla="*/ 38 w 196"/>
                <a:gd name="T21" fmla="*/ 46 h 196"/>
                <a:gd name="T22" fmla="*/ 34 w 196"/>
                <a:gd name="T23" fmla="*/ 57 h 196"/>
                <a:gd name="T24" fmla="*/ 38 w 196"/>
                <a:gd name="T25" fmla="*/ 61 h 196"/>
                <a:gd name="T26" fmla="*/ 58 w 196"/>
                <a:gd name="T27" fmla="*/ 49 h 196"/>
                <a:gd name="T28" fmla="*/ 38 w 196"/>
                <a:gd name="T29" fmla="*/ 61 h 196"/>
                <a:gd name="T30" fmla="*/ 54 w 196"/>
                <a:gd name="T31" fmla="*/ 61 h 196"/>
                <a:gd name="T32" fmla="*/ 50 w 196"/>
                <a:gd name="T33" fmla="*/ 73 h 196"/>
                <a:gd name="T34" fmla="*/ 54 w 196"/>
                <a:gd name="T35" fmla="*/ 76 h 196"/>
                <a:gd name="T36" fmla="*/ 73 w 196"/>
                <a:gd name="T37" fmla="*/ 65 h 196"/>
                <a:gd name="T38" fmla="*/ 54 w 196"/>
                <a:gd name="T39" fmla="*/ 76 h 196"/>
                <a:gd name="T40" fmla="*/ 69 w 196"/>
                <a:gd name="T41" fmla="*/ 76 h 196"/>
                <a:gd name="T42" fmla="*/ 65 w 196"/>
                <a:gd name="T43" fmla="*/ 88 h 196"/>
                <a:gd name="T44" fmla="*/ 69 w 196"/>
                <a:gd name="T45" fmla="*/ 91 h 196"/>
                <a:gd name="T46" fmla="*/ 89 w 196"/>
                <a:gd name="T47" fmla="*/ 80 h 196"/>
                <a:gd name="T48" fmla="*/ 69 w 196"/>
                <a:gd name="T49" fmla="*/ 91 h 196"/>
                <a:gd name="T50" fmla="*/ 85 w 196"/>
                <a:gd name="T51" fmla="*/ 91 h 196"/>
                <a:gd name="T52" fmla="*/ 81 w 196"/>
                <a:gd name="T53" fmla="*/ 103 h 196"/>
                <a:gd name="T54" fmla="*/ 85 w 196"/>
                <a:gd name="T55" fmla="*/ 107 h 196"/>
                <a:gd name="T56" fmla="*/ 104 w 196"/>
                <a:gd name="T57" fmla="*/ 95 h 196"/>
                <a:gd name="T58" fmla="*/ 85 w 196"/>
                <a:gd name="T59" fmla="*/ 107 h 196"/>
                <a:gd name="T60" fmla="*/ 100 w 196"/>
                <a:gd name="T61" fmla="*/ 107 h 196"/>
                <a:gd name="T62" fmla="*/ 96 w 196"/>
                <a:gd name="T63" fmla="*/ 119 h 196"/>
                <a:gd name="T64" fmla="*/ 100 w 196"/>
                <a:gd name="T65" fmla="*/ 123 h 196"/>
                <a:gd name="T66" fmla="*/ 119 w 196"/>
                <a:gd name="T67" fmla="*/ 111 h 196"/>
                <a:gd name="T68" fmla="*/ 100 w 196"/>
                <a:gd name="T69" fmla="*/ 123 h 196"/>
                <a:gd name="T70" fmla="*/ 115 w 196"/>
                <a:gd name="T71" fmla="*/ 123 h 196"/>
                <a:gd name="T72" fmla="*/ 111 w 196"/>
                <a:gd name="T73" fmla="*/ 133 h 196"/>
                <a:gd name="T74" fmla="*/ 115 w 196"/>
                <a:gd name="T75" fmla="*/ 137 h 196"/>
                <a:gd name="T76" fmla="*/ 135 w 196"/>
                <a:gd name="T77" fmla="*/ 127 h 196"/>
                <a:gd name="T78" fmla="*/ 115 w 196"/>
                <a:gd name="T79" fmla="*/ 137 h 196"/>
                <a:gd name="T80" fmla="*/ 131 w 196"/>
                <a:gd name="T81" fmla="*/ 137 h 196"/>
                <a:gd name="T82" fmla="*/ 127 w 196"/>
                <a:gd name="T83" fmla="*/ 149 h 196"/>
                <a:gd name="T84" fmla="*/ 131 w 196"/>
                <a:gd name="T85" fmla="*/ 153 h 196"/>
                <a:gd name="T86" fmla="*/ 149 w 196"/>
                <a:gd name="T87" fmla="*/ 141 h 196"/>
                <a:gd name="T88" fmla="*/ 131 w 196"/>
                <a:gd name="T89" fmla="*/ 153 h 196"/>
                <a:gd name="T90" fmla="*/ 147 w 196"/>
                <a:gd name="T91" fmla="*/ 153 h 196"/>
                <a:gd name="T92" fmla="*/ 143 w 196"/>
                <a:gd name="T93" fmla="*/ 165 h 196"/>
                <a:gd name="T94" fmla="*/ 147 w 196"/>
                <a:gd name="T95" fmla="*/ 169 h 196"/>
                <a:gd name="T96" fmla="*/ 165 w 196"/>
                <a:gd name="T97" fmla="*/ 157 h 196"/>
                <a:gd name="T98" fmla="*/ 147 w 196"/>
                <a:gd name="T99" fmla="*/ 169 h 196"/>
                <a:gd name="T100" fmla="*/ 161 w 196"/>
                <a:gd name="T101" fmla="*/ 169 h 196"/>
                <a:gd name="T102" fmla="*/ 157 w 196"/>
                <a:gd name="T103" fmla="*/ 180 h 196"/>
                <a:gd name="T104" fmla="*/ 161 w 196"/>
                <a:gd name="T105" fmla="*/ 184 h 196"/>
                <a:gd name="T106" fmla="*/ 181 w 196"/>
                <a:gd name="T107" fmla="*/ 173 h 196"/>
                <a:gd name="T108" fmla="*/ 161 w 196"/>
                <a:gd name="T109" fmla="*/ 18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196">
                  <a:moveTo>
                    <a:pt x="30" y="0"/>
                  </a:moveTo>
                  <a:lnTo>
                    <a:pt x="0" y="30"/>
                  </a:lnTo>
                  <a:lnTo>
                    <a:pt x="165" y="196"/>
                  </a:lnTo>
                  <a:lnTo>
                    <a:pt x="196" y="165"/>
                  </a:lnTo>
                  <a:lnTo>
                    <a:pt x="30" y="0"/>
                  </a:lnTo>
                  <a:close/>
                  <a:moveTo>
                    <a:pt x="8" y="30"/>
                  </a:moveTo>
                  <a:lnTo>
                    <a:pt x="22" y="14"/>
                  </a:lnTo>
                  <a:lnTo>
                    <a:pt x="26" y="18"/>
                  </a:lnTo>
                  <a:lnTo>
                    <a:pt x="12" y="34"/>
                  </a:lnTo>
                  <a:lnTo>
                    <a:pt x="8" y="30"/>
                  </a:lnTo>
                  <a:close/>
                  <a:moveTo>
                    <a:pt x="16" y="38"/>
                  </a:moveTo>
                  <a:lnTo>
                    <a:pt x="22" y="30"/>
                  </a:lnTo>
                  <a:lnTo>
                    <a:pt x="26" y="34"/>
                  </a:lnTo>
                  <a:lnTo>
                    <a:pt x="20" y="42"/>
                  </a:lnTo>
                  <a:lnTo>
                    <a:pt x="16" y="38"/>
                  </a:lnTo>
                  <a:close/>
                  <a:moveTo>
                    <a:pt x="22" y="46"/>
                  </a:moveTo>
                  <a:lnTo>
                    <a:pt x="38" y="30"/>
                  </a:lnTo>
                  <a:lnTo>
                    <a:pt x="42" y="34"/>
                  </a:lnTo>
                  <a:lnTo>
                    <a:pt x="26" y="49"/>
                  </a:lnTo>
                  <a:lnTo>
                    <a:pt x="22" y="46"/>
                  </a:lnTo>
                  <a:close/>
                  <a:moveTo>
                    <a:pt x="30" y="53"/>
                  </a:moveTo>
                  <a:lnTo>
                    <a:pt x="38" y="46"/>
                  </a:lnTo>
                  <a:lnTo>
                    <a:pt x="42" y="49"/>
                  </a:lnTo>
                  <a:lnTo>
                    <a:pt x="34" y="57"/>
                  </a:lnTo>
                  <a:lnTo>
                    <a:pt x="30" y="53"/>
                  </a:lnTo>
                  <a:close/>
                  <a:moveTo>
                    <a:pt x="38" y="61"/>
                  </a:moveTo>
                  <a:lnTo>
                    <a:pt x="54" y="46"/>
                  </a:lnTo>
                  <a:lnTo>
                    <a:pt x="58" y="49"/>
                  </a:lnTo>
                  <a:lnTo>
                    <a:pt x="42" y="65"/>
                  </a:lnTo>
                  <a:lnTo>
                    <a:pt x="38" y="61"/>
                  </a:lnTo>
                  <a:close/>
                  <a:moveTo>
                    <a:pt x="46" y="69"/>
                  </a:moveTo>
                  <a:lnTo>
                    <a:pt x="54" y="61"/>
                  </a:lnTo>
                  <a:lnTo>
                    <a:pt x="58" y="65"/>
                  </a:lnTo>
                  <a:lnTo>
                    <a:pt x="50" y="73"/>
                  </a:lnTo>
                  <a:lnTo>
                    <a:pt x="46" y="69"/>
                  </a:lnTo>
                  <a:close/>
                  <a:moveTo>
                    <a:pt x="54" y="76"/>
                  </a:moveTo>
                  <a:lnTo>
                    <a:pt x="69" y="61"/>
                  </a:lnTo>
                  <a:lnTo>
                    <a:pt x="73" y="65"/>
                  </a:lnTo>
                  <a:lnTo>
                    <a:pt x="58" y="80"/>
                  </a:lnTo>
                  <a:lnTo>
                    <a:pt x="54" y="76"/>
                  </a:lnTo>
                  <a:close/>
                  <a:moveTo>
                    <a:pt x="62" y="84"/>
                  </a:moveTo>
                  <a:lnTo>
                    <a:pt x="69" y="76"/>
                  </a:lnTo>
                  <a:lnTo>
                    <a:pt x="73" y="80"/>
                  </a:lnTo>
                  <a:lnTo>
                    <a:pt x="65" y="88"/>
                  </a:lnTo>
                  <a:lnTo>
                    <a:pt x="62" y="84"/>
                  </a:lnTo>
                  <a:close/>
                  <a:moveTo>
                    <a:pt x="69" y="91"/>
                  </a:moveTo>
                  <a:lnTo>
                    <a:pt x="85" y="76"/>
                  </a:lnTo>
                  <a:lnTo>
                    <a:pt x="89" y="80"/>
                  </a:lnTo>
                  <a:lnTo>
                    <a:pt x="73" y="95"/>
                  </a:lnTo>
                  <a:lnTo>
                    <a:pt x="69" y="91"/>
                  </a:lnTo>
                  <a:close/>
                  <a:moveTo>
                    <a:pt x="77" y="99"/>
                  </a:moveTo>
                  <a:lnTo>
                    <a:pt x="85" y="91"/>
                  </a:lnTo>
                  <a:lnTo>
                    <a:pt x="89" y="95"/>
                  </a:lnTo>
                  <a:lnTo>
                    <a:pt x="81" y="103"/>
                  </a:lnTo>
                  <a:lnTo>
                    <a:pt x="77" y="99"/>
                  </a:lnTo>
                  <a:close/>
                  <a:moveTo>
                    <a:pt x="85" y="107"/>
                  </a:moveTo>
                  <a:lnTo>
                    <a:pt x="100" y="91"/>
                  </a:lnTo>
                  <a:lnTo>
                    <a:pt x="104" y="95"/>
                  </a:lnTo>
                  <a:lnTo>
                    <a:pt x="89" y="111"/>
                  </a:lnTo>
                  <a:lnTo>
                    <a:pt x="85" y="107"/>
                  </a:lnTo>
                  <a:close/>
                  <a:moveTo>
                    <a:pt x="93" y="115"/>
                  </a:moveTo>
                  <a:lnTo>
                    <a:pt x="100" y="107"/>
                  </a:lnTo>
                  <a:lnTo>
                    <a:pt x="104" y="111"/>
                  </a:lnTo>
                  <a:lnTo>
                    <a:pt x="96" y="119"/>
                  </a:lnTo>
                  <a:lnTo>
                    <a:pt x="93" y="115"/>
                  </a:lnTo>
                  <a:close/>
                  <a:moveTo>
                    <a:pt x="100" y="123"/>
                  </a:moveTo>
                  <a:lnTo>
                    <a:pt x="115" y="107"/>
                  </a:lnTo>
                  <a:lnTo>
                    <a:pt x="119" y="111"/>
                  </a:lnTo>
                  <a:lnTo>
                    <a:pt x="104" y="127"/>
                  </a:lnTo>
                  <a:lnTo>
                    <a:pt x="100" y="123"/>
                  </a:lnTo>
                  <a:close/>
                  <a:moveTo>
                    <a:pt x="108" y="131"/>
                  </a:moveTo>
                  <a:lnTo>
                    <a:pt x="115" y="123"/>
                  </a:lnTo>
                  <a:lnTo>
                    <a:pt x="119" y="127"/>
                  </a:lnTo>
                  <a:lnTo>
                    <a:pt x="111" y="133"/>
                  </a:lnTo>
                  <a:lnTo>
                    <a:pt x="108" y="131"/>
                  </a:lnTo>
                  <a:close/>
                  <a:moveTo>
                    <a:pt x="115" y="137"/>
                  </a:moveTo>
                  <a:lnTo>
                    <a:pt x="131" y="123"/>
                  </a:lnTo>
                  <a:lnTo>
                    <a:pt x="135" y="127"/>
                  </a:lnTo>
                  <a:lnTo>
                    <a:pt x="119" y="141"/>
                  </a:lnTo>
                  <a:lnTo>
                    <a:pt x="115" y="137"/>
                  </a:lnTo>
                  <a:close/>
                  <a:moveTo>
                    <a:pt x="123" y="145"/>
                  </a:moveTo>
                  <a:lnTo>
                    <a:pt x="131" y="137"/>
                  </a:lnTo>
                  <a:lnTo>
                    <a:pt x="135" y="141"/>
                  </a:lnTo>
                  <a:lnTo>
                    <a:pt x="127" y="149"/>
                  </a:lnTo>
                  <a:lnTo>
                    <a:pt x="123" y="145"/>
                  </a:lnTo>
                  <a:close/>
                  <a:moveTo>
                    <a:pt x="131" y="153"/>
                  </a:moveTo>
                  <a:lnTo>
                    <a:pt x="147" y="137"/>
                  </a:lnTo>
                  <a:lnTo>
                    <a:pt x="149" y="141"/>
                  </a:lnTo>
                  <a:lnTo>
                    <a:pt x="135" y="157"/>
                  </a:lnTo>
                  <a:lnTo>
                    <a:pt x="131" y="153"/>
                  </a:lnTo>
                  <a:close/>
                  <a:moveTo>
                    <a:pt x="139" y="161"/>
                  </a:moveTo>
                  <a:lnTo>
                    <a:pt x="147" y="153"/>
                  </a:lnTo>
                  <a:lnTo>
                    <a:pt x="149" y="157"/>
                  </a:lnTo>
                  <a:lnTo>
                    <a:pt x="143" y="165"/>
                  </a:lnTo>
                  <a:lnTo>
                    <a:pt x="139" y="161"/>
                  </a:lnTo>
                  <a:close/>
                  <a:moveTo>
                    <a:pt x="147" y="169"/>
                  </a:moveTo>
                  <a:lnTo>
                    <a:pt x="161" y="153"/>
                  </a:lnTo>
                  <a:lnTo>
                    <a:pt x="165" y="157"/>
                  </a:lnTo>
                  <a:lnTo>
                    <a:pt x="149" y="173"/>
                  </a:lnTo>
                  <a:lnTo>
                    <a:pt x="147" y="169"/>
                  </a:lnTo>
                  <a:close/>
                  <a:moveTo>
                    <a:pt x="153" y="176"/>
                  </a:moveTo>
                  <a:lnTo>
                    <a:pt x="161" y="169"/>
                  </a:lnTo>
                  <a:lnTo>
                    <a:pt x="165" y="173"/>
                  </a:lnTo>
                  <a:lnTo>
                    <a:pt x="157" y="180"/>
                  </a:lnTo>
                  <a:lnTo>
                    <a:pt x="153" y="176"/>
                  </a:lnTo>
                  <a:close/>
                  <a:moveTo>
                    <a:pt x="161" y="184"/>
                  </a:moveTo>
                  <a:lnTo>
                    <a:pt x="177" y="169"/>
                  </a:lnTo>
                  <a:lnTo>
                    <a:pt x="181" y="173"/>
                  </a:lnTo>
                  <a:lnTo>
                    <a:pt x="165" y="188"/>
                  </a:lnTo>
                  <a:lnTo>
                    <a:pt x="161" y="18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grpSp>
          <p:nvGrpSpPr>
            <p:cNvPr id="29" name="组合 28"/>
            <p:cNvGrpSpPr>
              <a:grpSpLocks noChangeAspect="1"/>
            </p:cNvGrpSpPr>
            <p:nvPr userDrawn="1"/>
          </p:nvGrpSpPr>
          <p:grpSpPr bwMode="auto">
            <a:xfrm>
              <a:off x="590618" y="4691496"/>
              <a:ext cx="398463" cy="398463"/>
              <a:chOff x="6531804" y="2008188"/>
              <a:chExt cx="962025" cy="962025"/>
            </a:xfrm>
          </p:grpSpPr>
          <p:sp>
            <p:nvSpPr>
              <p:cNvPr id="30" name="Rectangle 169"/>
              <p:cNvSpPr>
                <a:spLocks noChangeArrowheads="1"/>
              </p:cNvSpPr>
              <p:nvPr/>
            </p:nvSpPr>
            <p:spPr bwMode="auto">
              <a:xfrm>
                <a:off x="7374808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1" name="Rectangle 170"/>
              <p:cNvSpPr>
                <a:spLocks noChangeArrowheads="1"/>
              </p:cNvSpPr>
              <p:nvPr/>
            </p:nvSpPr>
            <p:spPr bwMode="auto">
              <a:xfrm>
                <a:off x="7284350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2" name="Rectangle 171"/>
              <p:cNvSpPr>
                <a:spLocks noChangeArrowheads="1"/>
              </p:cNvSpPr>
              <p:nvPr/>
            </p:nvSpPr>
            <p:spPr bwMode="auto">
              <a:xfrm>
                <a:off x="7193894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3" name="Rectangle 172"/>
              <p:cNvSpPr>
                <a:spLocks noChangeArrowheads="1"/>
              </p:cNvSpPr>
              <p:nvPr/>
            </p:nvSpPr>
            <p:spPr bwMode="auto">
              <a:xfrm>
                <a:off x="7103435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4" name="Rectangle 173"/>
              <p:cNvSpPr>
                <a:spLocks noChangeArrowheads="1"/>
              </p:cNvSpPr>
              <p:nvPr/>
            </p:nvSpPr>
            <p:spPr bwMode="auto">
              <a:xfrm>
                <a:off x="7012980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5" name="Rectangle 174"/>
              <p:cNvSpPr>
                <a:spLocks noChangeArrowheads="1"/>
              </p:cNvSpPr>
              <p:nvPr/>
            </p:nvSpPr>
            <p:spPr bwMode="auto">
              <a:xfrm>
                <a:off x="6589259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6" name="Rectangle 175"/>
              <p:cNvSpPr>
                <a:spLocks noChangeArrowheads="1"/>
              </p:cNvSpPr>
              <p:nvPr/>
            </p:nvSpPr>
            <p:spPr bwMode="auto">
              <a:xfrm>
                <a:off x="6679717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7" name="Rectangle 176"/>
              <p:cNvSpPr>
                <a:spLocks noChangeArrowheads="1"/>
              </p:cNvSpPr>
              <p:nvPr/>
            </p:nvSpPr>
            <p:spPr bwMode="auto">
              <a:xfrm>
                <a:off x="6770173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8" name="Rectangle 177"/>
              <p:cNvSpPr>
                <a:spLocks noChangeArrowheads="1"/>
              </p:cNvSpPr>
              <p:nvPr/>
            </p:nvSpPr>
            <p:spPr bwMode="auto">
              <a:xfrm>
                <a:off x="6860631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9" name="Freeform 178"/>
              <p:cNvSpPr>
                <a:spLocks noEditPoints="1"/>
              </p:cNvSpPr>
              <p:nvPr/>
            </p:nvSpPr>
            <p:spPr bwMode="auto">
              <a:xfrm>
                <a:off x="6531804" y="2008188"/>
                <a:ext cx="962025" cy="962025"/>
              </a:xfrm>
              <a:custGeom>
                <a:avLst/>
                <a:gdLst>
                  <a:gd name="T0" fmla="*/ 2147483647 w 606"/>
                  <a:gd name="T1" fmla="*/ 0 h 606"/>
                  <a:gd name="T2" fmla="*/ 2147483647 w 606"/>
                  <a:gd name="T3" fmla="*/ 0 h 606"/>
                  <a:gd name="T4" fmla="*/ 0 w 606"/>
                  <a:gd name="T5" fmla="*/ 2147483647 h 606"/>
                  <a:gd name="T6" fmla="*/ 0 w 606"/>
                  <a:gd name="T7" fmla="*/ 2147483647 h 606"/>
                  <a:gd name="T8" fmla="*/ 2147483647 w 606"/>
                  <a:gd name="T9" fmla="*/ 2147483647 h 606"/>
                  <a:gd name="T10" fmla="*/ 2147483647 w 606"/>
                  <a:gd name="T11" fmla="*/ 2147483647 h 606"/>
                  <a:gd name="T12" fmla="*/ 2147483647 w 606"/>
                  <a:gd name="T13" fmla="*/ 2147483647 h 606"/>
                  <a:gd name="T14" fmla="*/ 2147483647 w 606"/>
                  <a:gd name="T15" fmla="*/ 2147483647 h 606"/>
                  <a:gd name="T16" fmla="*/ 2147483647 w 606"/>
                  <a:gd name="T17" fmla="*/ 0 h 606"/>
                  <a:gd name="T18" fmla="*/ 2147483647 w 606"/>
                  <a:gd name="T19" fmla="*/ 2147483647 h 606"/>
                  <a:gd name="T20" fmla="*/ 2147483647 w 606"/>
                  <a:gd name="T21" fmla="*/ 2147483647 h 606"/>
                  <a:gd name="T22" fmla="*/ 2147483647 w 606"/>
                  <a:gd name="T23" fmla="*/ 2147483647 h 606"/>
                  <a:gd name="T24" fmla="*/ 2147483647 w 606"/>
                  <a:gd name="T25" fmla="*/ 2147483647 h 606"/>
                  <a:gd name="T26" fmla="*/ 2147483647 w 606"/>
                  <a:gd name="T27" fmla="*/ 2147483647 h 606"/>
                  <a:gd name="T28" fmla="*/ 2147483647 w 606"/>
                  <a:gd name="T29" fmla="*/ 2147483647 h 606"/>
                  <a:gd name="T30" fmla="*/ 2147483647 w 606"/>
                  <a:gd name="T31" fmla="*/ 2147483647 h 6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6"/>
                  <a:gd name="T49" fmla="*/ 0 h 606"/>
                  <a:gd name="T50" fmla="*/ 606 w 606"/>
                  <a:gd name="T51" fmla="*/ 606 h 60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6" h="606">
                    <a:moveTo>
                      <a:pt x="284" y="0"/>
                    </a:moveTo>
                    <a:lnTo>
                      <a:pt x="265" y="0"/>
                    </a:lnTo>
                    <a:lnTo>
                      <a:pt x="0" y="455"/>
                    </a:lnTo>
                    <a:lnTo>
                      <a:pt x="0" y="474"/>
                    </a:lnTo>
                    <a:lnTo>
                      <a:pt x="265" y="606"/>
                    </a:lnTo>
                    <a:lnTo>
                      <a:pt x="284" y="606"/>
                    </a:lnTo>
                    <a:lnTo>
                      <a:pt x="606" y="474"/>
                    </a:lnTo>
                    <a:lnTo>
                      <a:pt x="606" y="455"/>
                    </a:lnTo>
                    <a:lnTo>
                      <a:pt x="284" y="0"/>
                    </a:lnTo>
                    <a:close/>
                    <a:moveTo>
                      <a:pt x="587" y="462"/>
                    </a:moveTo>
                    <a:lnTo>
                      <a:pt x="279" y="587"/>
                    </a:lnTo>
                    <a:lnTo>
                      <a:pt x="270" y="587"/>
                    </a:lnTo>
                    <a:lnTo>
                      <a:pt x="18" y="462"/>
                    </a:lnTo>
                    <a:lnTo>
                      <a:pt x="18" y="459"/>
                    </a:lnTo>
                    <a:lnTo>
                      <a:pt x="274" y="21"/>
                    </a:lnTo>
                    <a:lnTo>
                      <a:pt x="587" y="462"/>
                    </a:lnTo>
                    <a:close/>
                  </a:path>
                </a:pathLst>
              </a:cu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Rectangle 179"/>
              <p:cNvSpPr>
                <a:spLocks noChangeArrowheads="1"/>
              </p:cNvSpPr>
              <p:nvPr/>
            </p:nvSpPr>
            <p:spPr bwMode="auto">
              <a:xfrm>
                <a:off x="6951087" y="2010475"/>
                <a:ext cx="33328" cy="959738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</p:grpSp>
      <p:sp>
        <p:nvSpPr>
          <p:cNvPr id="4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noProof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0EF17B93-6F3E-4F50-8962-73497F2D9DDF}" type="slidenum"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文本框 10"/>
          <p:cNvSpPr txBox="1">
            <a:spLocks noChangeArrowheads="1"/>
          </p:cNvSpPr>
          <p:nvPr userDrawn="1"/>
        </p:nvSpPr>
        <p:spPr bwMode="auto">
          <a:xfrm>
            <a:off x="5603875" y="-15875"/>
            <a:ext cx="251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2</a:t>
            </a:r>
            <a:r>
              <a:rPr lang="en-US" altLang="zh-CN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.</a:t>
            </a:r>
            <a:r>
              <a:rPr lang="en-US" altLang="zh-CN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1 </a:t>
            </a: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圆的有关性质/</a:t>
            </a:r>
          </a:p>
        </p:txBody>
      </p:sp>
      <p:pic>
        <p:nvPicPr>
          <p:cNvPr id="44" name="Picture 2" descr="C:\Users\Administrator\Desktop\初中七彩课堂图标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21" y="-7315"/>
            <a:ext cx="1148941" cy="4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6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random/>
  </p:transition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5094288"/>
            <a:ext cx="9144000" cy="50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1027" name="组合 2"/>
          <p:cNvGrpSpPr>
            <a:grpSpLocks noChangeAspect="1"/>
          </p:cNvGrpSpPr>
          <p:nvPr userDrawn="1"/>
        </p:nvGrpSpPr>
        <p:grpSpPr>
          <a:xfrm>
            <a:off x="8462963" y="4670425"/>
            <a:ext cx="539750" cy="509588"/>
            <a:chOff x="8129100" y="4468960"/>
            <a:chExt cx="793376" cy="749228"/>
          </a:xfrm>
        </p:grpSpPr>
        <p:grpSp>
          <p:nvGrpSpPr>
            <p:cNvPr id="1028" name="组合 5"/>
            <p:cNvGrpSpPr/>
            <p:nvPr userDrawn="1"/>
          </p:nvGrpSpPr>
          <p:grpSpPr>
            <a:xfrm rot="-2735440">
              <a:off x="8130274" y="4756936"/>
              <a:ext cx="460078" cy="462426"/>
              <a:chOff x="9691036" y="494501"/>
              <a:chExt cx="460078" cy="462426"/>
            </a:xfrm>
          </p:grpSpPr>
          <p:sp>
            <p:nvSpPr>
              <p:cNvPr id="1029" name="Freeform 304"/>
              <p:cNvSpPr/>
              <p:nvPr/>
            </p:nvSpPr>
            <p:spPr>
              <a:xfrm>
                <a:off x="9791971" y="494501"/>
                <a:ext cx="359143" cy="361491"/>
              </a:xfrm>
              <a:custGeom>
                <a:avLst/>
                <a:gdLst/>
                <a:ahLst/>
                <a:cxnLst>
                  <a:cxn ang="0">
                    <a:pos x="123509488" y="287112125"/>
                  </a:cxn>
                  <a:cxn ang="0">
                    <a:pos x="467572682" y="291529881"/>
                  </a:cxn>
                  <a:cxn ang="0">
                    <a:pos x="471983210" y="636064431"/>
                  </a:cxn>
                  <a:cxn ang="0">
                    <a:pos x="591082170" y="759742692"/>
                  </a:cxn>
                  <a:cxn ang="0">
                    <a:pos x="595492698" y="163433864"/>
                  </a:cxn>
                  <a:cxn ang="0">
                    <a:pos x="0" y="163433864"/>
                  </a:cxn>
                  <a:cxn ang="0">
                    <a:pos x="123509488" y="287112125"/>
                  </a:cxn>
                </a:cxnLst>
                <a:rect l="0" t="0" r="0" b="0"/>
                <a:pathLst>
                  <a:path w="171" h="172">
                    <a:moveTo>
                      <a:pt x="28" y="65"/>
                    </a:moveTo>
                    <a:cubicBezTo>
                      <a:pt x="51" y="45"/>
                      <a:pt x="85" y="45"/>
                      <a:pt x="106" y="66"/>
                    </a:cubicBezTo>
                    <a:cubicBezTo>
                      <a:pt x="127" y="87"/>
                      <a:pt x="127" y="121"/>
                      <a:pt x="107" y="144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71" y="133"/>
                      <a:pt x="171" y="73"/>
                      <a:pt x="135" y="37"/>
                    </a:cubicBezTo>
                    <a:cubicBezTo>
                      <a:pt x="98" y="0"/>
                      <a:pt x="39" y="1"/>
                      <a:pt x="0" y="37"/>
                    </a:cubicBezTo>
                    <a:lnTo>
                      <a:pt x="28" y="65"/>
                    </a:lnTo>
                    <a:close/>
                  </a:path>
                </a:pathLst>
              </a:custGeom>
              <a:solidFill>
                <a:srgbClr val="FFB103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0" name="Freeform 305"/>
              <p:cNvSpPr/>
              <p:nvPr/>
            </p:nvSpPr>
            <p:spPr>
              <a:xfrm>
                <a:off x="9691036" y="523842"/>
                <a:ext cx="433085" cy="433085"/>
              </a:xfrm>
              <a:custGeom>
                <a:avLst/>
                <a:gdLst/>
                <a:ahLst/>
                <a:cxnLst>
                  <a:cxn ang="0">
                    <a:pos x="0" y="86782488"/>
                  </a:cxn>
                  <a:cxn ang="0">
                    <a:pos x="85405770" y="0"/>
                  </a:cxn>
                  <a:cxn ang="0">
                    <a:pos x="508299776" y="422894005"/>
                  </a:cxn>
                  <a:cxn ang="0">
                    <a:pos x="421517288" y="508299776"/>
                  </a:cxn>
                  <a:cxn ang="0">
                    <a:pos x="0" y="86782488"/>
                  </a:cxn>
                </a:cxnLst>
                <a:rect l="0" t="0" r="0" b="0"/>
                <a:pathLst>
                  <a:path w="369" h="369">
                    <a:moveTo>
                      <a:pt x="0" y="63"/>
                    </a:moveTo>
                    <a:lnTo>
                      <a:pt x="62" y="0"/>
                    </a:lnTo>
                    <a:lnTo>
                      <a:pt x="369" y="307"/>
                    </a:lnTo>
                    <a:lnTo>
                      <a:pt x="306" y="36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B720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1" name="Freeform 306"/>
              <p:cNvSpPr/>
              <p:nvPr/>
            </p:nvSpPr>
            <p:spPr>
              <a:xfrm>
                <a:off x="10018489" y="900591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28927691"/>
                  </a:cxn>
                  <a:cxn ang="0">
                    <a:pos x="30305591" y="0"/>
                  </a:cxn>
                  <a:cxn ang="0">
                    <a:pos x="34438119" y="5510428"/>
                  </a:cxn>
                  <a:cxn ang="0">
                    <a:pos x="5510428" y="34438119"/>
                  </a:cxn>
                  <a:cxn ang="0">
                    <a:pos x="0" y="28927691"/>
                  </a:cxn>
                </a:cxnLst>
                <a:rect l="0" t="0" r="0" b="0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4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2" name="Freeform 307"/>
              <p:cNvSpPr/>
              <p:nvPr/>
            </p:nvSpPr>
            <p:spPr>
              <a:xfrm>
                <a:off x="9975064" y="855991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30305591"/>
                  </a:cxn>
                  <a:cxn ang="0">
                    <a:pos x="28927691" y="0"/>
                  </a:cxn>
                  <a:cxn ang="0">
                    <a:pos x="34438119" y="5510428"/>
                  </a:cxn>
                  <a:cxn ang="0">
                    <a:pos x="4132527" y="34438119"/>
                  </a:cxn>
                  <a:cxn ang="0">
                    <a:pos x="0" y="30305591"/>
                  </a:cxn>
                </a:cxnLst>
                <a:rect l="0" t="0" r="0" b="0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3" name="Freeform 308"/>
              <p:cNvSpPr/>
              <p:nvPr/>
            </p:nvSpPr>
            <p:spPr>
              <a:xfrm>
                <a:off x="9935159" y="816087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30305591"/>
                  </a:cxn>
                  <a:cxn ang="0">
                    <a:pos x="28927691" y="0"/>
                  </a:cxn>
                  <a:cxn ang="0">
                    <a:pos x="34438119" y="5510428"/>
                  </a:cxn>
                  <a:cxn ang="0">
                    <a:pos x="4132527" y="34438119"/>
                  </a:cxn>
                  <a:cxn ang="0">
                    <a:pos x="0" y="30305591"/>
                  </a:cxn>
                </a:cxnLst>
                <a:rect l="0" t="0" r="0" b="0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4" name="Freeform 309"/>
              <p:cNvSpPr/>
              <p:nvPr/>
            </p:nvSpPr>
            <p:spPr>
              <a:xfrm>
                <a:off x="9890560" y="772660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28927691"/>
                  </a:cxn>
                  <a:cxn ang="0">
                    <a:pos x="28927691" y="0"/>
                  </a:cxn>
                  <a:cxn ang="0">
                    <a:pos x="34438119" y="4132527"/>
                  </a:cxn>
                  <a:cxn ang="0">
                    <a:pos x="5510428" y="34438119"/>
                  </a:cxn>
                  <a:cxn ang="0">
                    <a:pos x="0" y="28927691"/>
                  </a:cxn>
                </a:cxnLst>
                <a:rect l="0" t="0" r="0" b="0"/>
                <a:pathLst>
                  <a:path w="25" h="25">
                    <a:moveTo>
                      <a:pt x="0" y="21"/>
                    </a:moveTo>
                    <a:lnTo>
                      <a:pt x="21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5" name="Freeform 310"/>
              <p:cNvSpPr/>
              <p:nvPr/>
            </p:nvSpPr>
            <p:spPr>
              <a:xfrm>
                <a:off x="9853002" y="733930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30305591"/>
                  </a:cxn>
                  <a:cxn ang="0">
                    <a:pos x="28927691" y="0"/>
                  </a:cxn>
                  <a:cxn ang="0">
                    <a:pos x="34438119" y="5510428"/>
                  </a:cxn>
                  <a:cxn ang="0">
                    <a:pos x="4132527" y="34438119"/>
                  </a:cxn>
                  <a:cxn ang="0">
                    <a:pos x="0" y="30305591"/>
                  </a:cxn>
                </a:cxnLst>
                <a:rect l="0" t="0" r="0" b="0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6" name="Freeform 311"/>
              <p:cNvSpPr/>
              <p:nvPr/>
            </p:nvSpPr>
            <p:spPr>
              <a:xfrm>
                <a:off x="9808403" y="690504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28927691"/>
                  </a:cxn>
                  <a:cxn ang="0">
                    <a:pos x="30305591" y="0"/>
                  </a:cxn>
                  <a:cxn ang="0">
                    <a:pos x="34438119" y="4132527"/>
                  </a:cxn>
                  <a:cxn ang="0">
                    <a:pos x="5510428" y="34438119"/>
                  </a:cxn>
                  <a:cxn ang="0">
                    <a:pos x="0" y="28927691"/>
                  </a:cxn>
                </a:cxnLst>
                <a:rect l="0" t="0" r="0" b="0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7" name="Freeform 312"/>
              <p:cNvSpPr/>
              <p:nvPr/>
            </p:nvSpPr>
            <p:spPr>
              <a:xfrm>
                <a:off x="9760282" y="643557"/>
                <a:ext cx="31689" cy="29342"/>
              </a:xfrm>
              <a:custGeom>
                <a:avLst/>
                <a:gdLst/>
                <a:ahLst/>
                <a:cxnLst>
                  <a:cxn ang="0">
                    <a:pos x="0" y="30305591"/>
                  </a:cxn>
                  <a:cxn ang="0">
                    <a:pos x="28927362" y="0"/>
                  </a:cxn>
                  <a:cxn ang="0">
                    <a:pos x="37192323" y="5510428"/>
                  </a:cxn>
                  <a:cxn ang="0">
                    <a:pos x="6887076" y="34438119"/>
                  </a:cxn>
                  <a:cxn ang="0">
                    <a:pos x="0" y="30305591"/>
                  </a:cxn>
                </a:cxnLst>
                <a:rect l="0" t="0" r="0" b="0"/>
                <a:pathLst>
                  <a:path w="27" h="25">
                    <a:moveTo>
                      <a:pt x="0" y="22"/>
                    </a:moveTo>
                    <a:lnTo>
                      <a:pt x="21" y="0"/>
                    </a:lnTo>
                    <a:lnTo>
                      <a:pt x="27" y="4"/>
                    </a:lnTo>
                    <a:lnTo>
                      <a:pt x="5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8" name="Freeform 313"/>
              <p:cNvSpPr/>
              <p:nvPr/>
            </p:nvSpPr>
            <p:spPr>
              <a:xfrm>
                <a:off x="9718030" y="598957"/>
                <a:ext cx="29342" cy="30515"/>
              </a:xfrm>
              <a:custGeom>
                <a:avLst/>
                <a:gdLst/>
                <a:ahLst/>
                <a:cxnLst>
                  <a:cxn ang="0">
                    <a:pos x="0" y="30303742"/>
                  </a:cxn>
                  <a:cxn ang="0">
                    <a:pos x="28927691" y="0"/>
                  </a:cxn>
                  <a:cxn ang="0">
                    <a:pos x="34438119" y="5510305"/>
                  </a:cxn>
                  <a:cxn ang="0">
                    <a:pos x="5510428" y="35814047"/>
                  </a:cxn>
                  <a:cxn ang="0">
                    <a:pos x="0" y="30303742"/>
                  </a:cxn>
                </a:cxnLst>
                <a:rect l="0" t="0" r="0" b="0"/>
                <a:pathLst>
                  <a:path w="25" h="26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4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39" name="组合 16"/>
            <p:cNvGrpSpPr/>
            <p:nvPr userDrawn="1"/>
          </p:nvGrpSpPr>
          <p:grpSpPr>
            <a:xfrm rot="2109475">
              <a:off x="8808629" y="4468960"/>
              <a:ext cx="113847" cy="630261"/>
              <a:chOff x="10155809" y="569616"/>
              <a:chExt cx="113847" cy="630261"/>
            </a:xfrm>
          </p:grpSpPr>
          <p:sp>
            <p:nvSpPr>
              <p:cNvPr id="19477" name="Rectangle 315"/>
              <p:cNvSpPr>
                <a:spLocks noChangeArrowheads="1"/>
              </p:cNvSpPr>
              <p:nvPr/>
            </p:nvSpPr>
            <p:spPr bwMode="auto">
              <a:xfrm>
                <a:off x="10146930" y="672678"/>
                <a:ext cx="114339" cy="424796"/>
              </a:xfrm>
              <a:prstGeom prst="rect">
                <a:avLst/>
              </a:prstGeom>
              <a:solidFill>
                <a:srgbClr val="FFB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8" name="Rectangle 316"/>
              <p:cNvSpPr>
                <a:spLocks noChangeArrowheads="1"/>
              </p:cNvSpPr>
              <p:nvPr/>
            </p:nvSpPr>
            <p:spPr bwMode="auto">
              <a:xfrm>
                <a:off x="10146930" y="672678"/>
                <a:ext cx="114339" cy="42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9" name="Rectangle 317"/>
              <p:cNvSpPr>
                <a:spLocks noChangeArrowheads="1"/>
              </p:cNvSpPr>
              <p:nvPr/>
            </p:nvSpPr>
            <p:spPr bwMode="auto">
              <a:xfrm>
                <a:off x="10224974" y="669691"/>
                <a:ext cx="39670" cy="424796"/>
              </a:xfrm>
              <a:prstGeom prst="rect">
                <a:avLst/>
              </a:prstGeom>
              <a:solidFill>
                <a:srgbClr val="ED8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80" name="Rectangle 318"/>
              <p:cNvSpPr>
                <a:spLocks noChangeArrowheads="1"/>
              </p:cNvSpPr>
              <p:nvPr/>
            </p:nvSpPr>
            <p:spPr bwMode="auto">
              <a:xfrm>
                <a:off x="10183698" y="668190"/>
                <a:ext cx="37336" cy="424796"/>
              </a:xfrm>
              <a:prstGeom prst="rect">
                <a:avLst/>
              </a:prstGeom>
              <a:solidFill>
                <a:srgbClr val="F89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81" name="Rectangle 319"/>
              <p:cNvSpPr>
                <a:spLocks noChangeArrowheads="1"/>
              </p:cNvSpPr>
              <p:nvPr/>
            </p:nvSpPr>
            <p:spPr bwMode="auto">
              <a:xfrm>
                <a:off x="10183698" y="668190"/>
                <a:ext cx="37336" cy="42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5" name="Freeform 320"/>
              <p:cNvSpPr/>
              <p:nvPr/>
            </p:nvSpPr>
            <p:spPr>
              <a:xfrm>
                <a:off x="10195714" y="1170535"/>
                <a:ext cx="34037" cy="29342"/>
              </a:xfrm>
              <a:custGeom>
                <a:avLst/>
                <a:gdLst/>
                <a:ahLst/>
                <a:cxnLst>
                  <a:cxn ang="0">
                    <a:pos x="0" y="8785833"/>
                  </a:cxn>
                  <a:cxn ang="0">
                    <a:pos x="36204731" y="61496640"/>
                  </a:cxn>
                  <a:cxn ang="0">
                    <a:pos x="72407336" y="8785833"/>
                  </a:cxn>
                  <a:cxn ang="0">
                    <a:pos x="36204731" y="0"/>
                  </a:cxn>
                  <a:cxn ang="0">
                    <a:pos x="0" y="8785833"/>
                  </a:cxn>
                </a:cxnLst>
                <a:rect l="0" t="0" r="0" b="0"/>
                <a:pathLst>
                  <a:path w="16" h="14">
                    <a:moveTo>
                      <a:pt x="0" y="2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3" y="1"/>
                      <a:pt x="11" y="0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E74C3C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83" name="Rectangle 321"/>
              <p:cNvSpPr>
                <a:spLocks noChangeArrowheads="1"/>
              </p:cNvSpPr>
              <p:nvPr/>
            </p:nvSpPr>
            <p:spPr bwMode="auto">
              <a:xfrm>
                <a:off x="10146514" y="631515"/>
                <a:ext cx="116674" cy="35011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84" name="Rectangle 322"/>
              <p:cNvSpPr>
                <a:spLocks noChangeArrowheads="1"/>
              </p:cNvSpPr>
              <p:nvPr/>
            </p:nvSpPr>
            <p:spPr bwMode="auto">
              <a:xfrm>
                <a:off x="10154814" y="620520"/>
                <a:ext cx="114339" cy="32677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85" name="Rectangle 323"/>
              <p:cNvSpPr>
                <a:spLocks noChangeArrowheads="1"/>
              </p:cNvSpPr>
              <p:nvPr/>
            </p:nvSpPr>
            <p:spPr bwMode="auto">
              <a:xfrm>
                <a:off x="10141839" y="617630"/>
                <a:ext cx="119006" cy="16338"/>
              </a:xfrm>
              <a:prstGeom prst="rect">
                <a:avLst/>
              </a:pr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9" name="Freeform 324"/>
              <p:cNvSpPr/>
              <p:nvPr/>
            </p:nvSpPr>
            <p:spPr>
              <a:xfrm>
                <a:off x="10155809" y="569616"/>
                <a:ext cx="113846" cy="50468"/>
              </a:xfrm>
              <a:custGeom>
                <a:avLst/>
                <a:gdLst/>
                <a:ahLst/>
                <a:cxnLst>
                  <a:cxn ang="0">
                    <a:pos x="120008442" y="0"/>
                  </a:cxn>
                  <a:cxn ang="0">
                    <a:pos x="0" y="106125793"/>
                  </a:cxn>
                  <a:cxn ang="0">
                    <a:pos x="240016884" y="106125793"/>
                  </a:cxn>
                  <a:cxn ang="0">
                    <a:pos x="120008442" y="0"/>
                  </a:cxn>
                </a:cxnLst>
                <a:rect l="0" t="0" r="0" b="0"/>
                <a:pathLst>
                  <a:path w="54" h="24">
                    <a:moveTo>
                      <a:pt x="27" y="0"/>
                    </a:moveTo>
                    <a:cubicBezTo>
                      <a:pt x="12" y="0"/>
                      <a:pt x="0" y="11"/>
                      <a:pt x="0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11"/>
                      <a:pt x="42" y="0"/>
                      <a:pt x="27" y="0"/>
                    </a:cubicBezTo>
                    <a:close/>
                  </a:path>
                </a:pathLst>
              </a:custGeom>
              <a:solidFill>
                <a:srgbClr val="E24348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50" name="Freeform 325"/>
              <p:cNvSpPr/>
              <p:nvPr/>
            </p:nvSpPr>
            <p:spPr>
              <a:xfrm>
                <a:off x="10155809" y="1077815"/>
                <a:ext cx="113846" cy="96241"/>
              </a:xfrm>
              <a:custGeom>
                <a:avLst/>
                <a:gdLst/>
                <a:ahLst/>
                <a:cxnLst>
                  <a:cxn ang="0">
                    <a:pos x="84450541" y="201355002"/>
                  </a:cxn>
                  <a:cxn ang="0">
                    <a:pos x="120008442" y="192601255"/>
                  </a:cxn>
                  <a:cxn ang="0">
                    <a:pos x="155566342" y="201355002"/>
                  </a:cxn>
                  <a:cxn ang="0">
                    <a:pos x="240016884" y="35019171"/>
                  </a:cxn>
                  <a:cxn ang="0">
                    <a:pos x="200014772" y="0"/>
                  </a:cxn>
                  <a:cxn ang="0">
                    <a:pos x="160010553" y="35019171"/>
                  </a:cxn>
                  <a:cxn ang="0">
                    <a:pos x="120008442" y="0"/>
                  </a:cxn>
                  <a:cxn ang="0">
                    <a:pos x="80006331" y="35019171"/>
                  </a:cxn>
                  <a:cxn ang="0">
                    <a:pos x="40002111" y="0"/>
                  </a:cxn>
                  <a:cxn ang="0">
                    <a:pos x="0" y="35019171"/>
                  </a:cxn>
                  <a:cxn ang="0">
                    <a:pos x="84450541" y="201355002"/>
                  </a:cxn>
                </a:cxnLst>
                <a:rect l="0" t="0" r="0" b="0"/>
                <a:pathLst>
                  <a:path w="54" h="46">
                    <a:moveTo>
                      <a:pt x="19" y="46"/>
                    </a:moveTo>
                    <a:cubicBezTo>
                      <a:pt x="21" y="45"/>
                      <a:pt x="24" y="44"/>
                      <a:pt x="27" y="44"/>
                    </a:cubicBezTo>
                    <a:cubicBezTo>
                      <a:pt x="30" y="44"/>
                      <a:pt x="32" y="45"/>
                      <a:pt x="35" y="4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4"/>
                      <a:pt x="50" y="0"/>
                      <a:pt x="45" y="0"/>
                    </a:cubicBezTo>
                    <a:cubicBezTo>
                      <a:pt x="40" y="0"/>
                      <a:pt x="36" y="4"/>
                      <a:pt x="36" y="8"/>
                    </a:cubicBezTo>
                    <a:cubicBezTo>
                      <a:pt x="36" y="4"/>
                      <a:pt x="32" y="0"/>
                      <a:pt x="27" y="0"/>
                    </a:cubicBezTo>
                    <a:cubicBezTo>
                      <a:pt x="22" y="0"/>
                      <a:pt x="18" y="4"/>
                      <a:pt x="18" y="8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lnTo>
                      <a:pt x="19" y="46"/>
                    </a:lnTo>
                    <a:close/>
                  </a:path>
                </a:pathLst>
              </a:custGeom>
              <a:solidFill>
                <a:srgbClr val="F4CFB2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051" name="组合 1"/>
          <p:cNvGrpSpPr>
            <a:grpSpLocks noChangeAspect="1"/>
          </p:cNvGrpSpPr>
          <p:nvPr userDrawn="1"/>
        </p:nvGrpSpPr>
        <p:grpSpPr>
          <a:xfrm>
            <a:off x="50800" y="4670425"/>
            <a:ext cx="755650" cy="417513"/>
            <a:chOff x="50446" y="4572401"/>
            <a:chExt cx="938635" cy="517558"/>
          </a:xfrm>
        </p:grpSpPr>
        <p:sp>
          <p:nvSpPr>
            <p:cNvPr id="5" name="Freeform 60"/>
            <p:cNvSpPr>
              <a:spLocks noChangeAspect="1" noEditPoints="1"/>
            </p:cNvSpPr>
            <p:nvPr/>
          </p:nvSpPr>
          <p:spPr bwMode="auto">
            <a:xfrm>
              <a:off x="50446" y="4572401"/>
              <a:ext cx="502841" cy="501815"/>
            </a:xfrm>
            <a:custGeom>
              <a:avLst/>
              <a:gdLst>
                <a:gd name="T0" fmla="*/ 0 w 196"/>
                <a:gd name="T1" fmla="*/ 30 h 196"/>
                <a:gd name="T2" fmla="*/ 196 w 196"/>
                <a:gd name="T3" fmla="*/ 165 h 196"/>
                <a:gd name="T4" fmla="*/ 8 w 196"/>
                <a:gd name="T5" fmla="*/ 30 h 196"/>
                <a:gd name="T6" fmla="*/ 26 w 196"/>
                <a:gd name="T7" fmla="*/ 18 h 196"/>
                <a:gd name="T8" fmla="*/ 8 w 196"/>
                <a:gd name="T9" fmla="*/ 30 h 196"/>
                <a:gd name="T10" fmla="*/ 22 w 196"/>
                <a:gd name="T11" fmla="*/ 30 h 196"/>
                <a:gd name="T12" fmla="*/ 20 w 196"/>
                <a:gd name="T13" fmla="*/ 42 h 196"/>
                <a:gd name="T14" fmla="*/ 22 w 196"/>
                <a:gd name="T15" fmla="*/ 46 h 196"/>
                <a:gd name="T16" fmla="*/ 42 w 196"/>
                <a:gd name="T17" fmla="*/ 34 h 196"/>
                <a:gd name="T18" fmla="*/ 22 w 196"/>
                <a:gd name="T19" fmla="*/ 46 h 196"/>
                <a:gd name="T20" fmla="*/ 38 w 196"/>
                <a:gd name="T21" fmla="*/ 46 h 196"/>
                <a:gd name="T22" fmla="*/ 34 w 196"/>
                <a:gd name="T23" fmla="*/ 57 h 196"/>
                <a:gd name="T24" fmla="*/ 38 w 196"/>
                <a:gd name="T25" fmla="*/ 61 h 196"/>
                <a:gd name="T26" fmla="*/ 58 w 196"/>
                <a:gd name="T27" fmla="*/ 49 h 196"/>
                <a:gd name="T28" fmla="*/ 38 w 196"/>
                <a:gd name="T29" fmla="*/ 61 h 196"/>
                <a:gd name="T30" fmla="*/ 54 w 196"/>
                <a:gd name="T31" fmla="*/ 61 h 196"/>
                <a:gd name="T32" fmla="*/ 50 w 196"/>
                <a:gd name="T33" fmla="*/ 73 h 196"/>
                <a:gd name="T34" fmla="*/ 54 w 196"/>
                <a:gd name="T35" fmla="*/ 76 h 196"/>
                <a:gd name="T36" fmla="*/ 73 w 196"/>
                <a:gd name="T37" fmla="*/ 65 h 196"/>
                <a:gd name="T38" fmla="*/ 54 w 196"/>
                <a:gd name="T39" fmla="*/ 76 h 196"/>
                <a:gd name="T40" fmla="*/ 69 w 196"/>
                <a:gd name="T41" fmla="*/ 76 h 196"/>
                <a:gd name="T42" fmla="*/ 65 w 196"/>
                <a:gd name="T43" fmla="*/ 88 h 196"/>
                <a:gd name="T44" fmla="*/ 69 w 196"/>
                <a:gd name="T45" fmla="*/ 91 h 196"/>
                <a:gd name="T46" fmla="*/ 89 w 196"/>
                <a:gd name="T47" fmla="*/ 80 h 196"/>
                <a:gd name="T48" fmla="*/ 69 w 196"/>
                <a:gd name="T49" fmla="*/ 91 h 196"/>
                <a:gd name="T50" fmla="*/ 85 w 196"/>
                <a:gd name="T51" fmla="*/ 91 h 196"/>
                <a:gd name="T52" fmla="*/ 81 w 196"/>
                <a:gd name="T53" fmla="*/ 103 h 196"/>
                <a:gd name="T54" fmla="*/ 85 w 196"/>
                <a:gd name="T55" fmla="*/ 107 h 196"/>
                <a:gd name="T56" fmla="*/ 104 w 196"/>
                <a:gd name="T57" fmla="*/ 95 h 196"/>
                <a:gd name="T58" fmla="*/ 85 w 196"/>
                <a:gd name="T59" fmla="*/ 107 h 196"/>
                <a:gd name="T60" fmla="*/ 100 w 196"/>
                <a:gd name="T61" fmla="*/ 107 h 196"/>
                <a:gd name="T62" fmla="*/ 96 w 196"/>
                <a:gd name="T63" fmla="*/ 119 h 196"/>
                <a:gd name="T64" fmla="*/ 100 w 196"/>
                <a:gd name="T65" fmla="*/ 123 h 196"/>
                <a:gd name="T66" fmla="*/ 119 w 196"/>
                <a:gd name="T67" fmla="*/ 111 h 196"/>
                <a:gd name="T68" fmla="*/ 100 w 196"/>
                <a:gd name="T69" fmla="*/ 123 h 196"/>
                <a:gd name="T70" fmla="*/ 115 w 196"/>
                <a:gd name="T71" fmla="*/ 123 h 196"/>
                <a:gd name="T72" fmla="*/ 111 w 196"/>
                <a:gd name="T73" fmla="*/ 133 h 196"/>
                <a:gd name="T74" fmla="*/ 115 w 196"/>
                <a:gd name="T75" fmla="*/ 137 h 196"/>
                <a:gd name="T76" fmla="*/ 135 w 196"/>
                <a:gd name="T77" fmla="*/ 127 h 196"/>
                <a:gd name="T78" fmla="*/ 115 w 196"/>
                <a:gd name="T79" fmla="*/ 137 h 196"/>
                <a:gd name="T80" fmla="*/ 131 w 196"/>
                <a:gd name="T81" fmla="*/ 137 h 196"/>
                <a:gd name="T82" fmla="*/ 127 w 196"/>
                <a:gd name="T83" fmla="*/ 149 h 196"/>
                <a:gd name="T84" fmla="*/ 131 w 196"/>
                <a:gd name="T85" fmla="*/ 153 h 196"/>
                <a:gd name="T86" fmla="*/ 149 w 196"/>
                <a:gd name="T87" fmla="*/ 141 h 196"/>
                <a:gd name="T88" fmla="*/ 131 w 196"/>
                <a:gd name="T89" fmla="*/ 153 h 196"/>
                <a:gd name="T90" fmla="*/ 147 w 196"/>
                <a:gd name="T91" fmla="*/ 153 h 196"/>
                <a:gd name="T92" fmla="*/ 143 w 196"/>
                <a:gd name="T93" fmla="*/ 165 h 196"/>
                <a:gd name="T94" fmla="*/ 147 w 196"/>
                <a:gd name="T95" fmla="*/ 169 h 196"/>
                <a:gd name="T96" fmla="*/ 165 w 196"/>
                <a:gd name="T97" fmla="*/ 157 h 196"/>
                <a:gd name="T98" fmla="*/ 147 w 196"/>
                <a:gd name="T99" fmla="*/ 169 h 196"/>
                <a:gd name="T100" fmla="*/ 161 w 196"/>
                <a:gd name="T101" fmla="*/ 169 h 196"/>
                <a:gd name="T102" fmla="*/ 157 w 196"/>
                <a:gd name="T103" fmla="*/ 180 h 196"/>
                <a:gd name="T104" fmla="*/ 161 w 196"/>
                <a:gd name="T105" fmla="*/ 184 h 196"/>
                <a:gd name="T106" fmla="*/ 181 w 196"/>
                <a:gd name="T107" fmla="*/ 173 h 196"/>
                <a:gd name="T108" fmla="*/ 161 w 196"/>
                <a:gd name="T109" fmla="*/ 18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196">
                  <a:moveTo>
                    <a:pt x="30" y="0"/>
                  </a:moveTo>
                  <a:lnTo>
                    <a:pt x="0" y="30"/>
                  </a:lnTo>
                  <a:lnTo>
                    <a:pt x="165" y="196"/>
                  </a:lnTo>
                  <a:lnTo>
                    <a:pt x="196" y="165"/>
                  </a:lnTo>
                  <a:lnTo>
                    <a:pt x="30" y="0"/>
                  </a:lnTo>
                  <a:close/>
                  <a:moveTo>
                    <a:pt x="8" y="30"/>
                  </a:moveTo>
                  <a:lnTo>
                    <a:pt x="22" y="14"/>
                  </a:lnTo>
                  <a:lnTo>
                    <a:pt x="26" y="18"/>
                  </a:lnTo>
                  <a:lnTo>
                    <a:pt x="12" y="34"/>
                  </a:lnTo>
                  <a:lnTo>
                    <a:pt x="8" y="30"/>
                  </a:lnTo>
                  <a:close/>
                  <a:moveTo>
                    <a:pt x="16" y="38"/>
                  </a:moveTo>
                  <a:lnTo>
                    <a:pt x="22" y="30"/>
                  </a:lnTo>
                  <a:lnTo>
                    <a:pt x="26" y="34"/>
                  </a:lnTo>
                  <a:lnTo>
                    <a:pt x="20" y="42"/>
                  </a:lnTo>
                  <a:lnTo>
                    <a:pt x="16" y="38"/>
                  </a:lnTo>
                  <a:close/>
                  <a:moveTo>
                    <a:pt x="22" y="46"/>
                  </a:moveTo>
                  <a:lnTo>
                    <a:pt x="38" y="30"/>
                  </a:lnTo>
                  <a:lnTo>
                    <a:pt x="42" y="34"/>
                  </a:lnTo>
                  <a:lnTo>
                    <a:pt x="26" y="49"/>
                  </a:lnTo>
                  <a:lnTo>
                    <a:pt x="22" y="46"/>
                  </a:lnTo>
                  <a:close/>
                  <a:moveTo>
                    <a:pt x="30" y="53"/>
                  </a:moveTo>
                  <a:lnTo>
                    <a:pt x="38" y="46"/>
                  </a:lnTo>
                  <a:lnTo>
                    <a:pt x="42" y="49"/>
                  </a:lnTo>
                  <a:lnTo>
                    <a:pt x="34" y="57"/>
                  </a:lnTo>
                  <a:lnTo>
                    <a:pt x="30" y="53"/>
                  </a:lnTo>
                  <a:close/>
                  <a:moveTo>
                    <a:pt x="38" y="61"/>
                  </a:moveTo>
                  <a:lnTo>
                    <a:pt x="54" y="46"/>
                  </a:lnTo>
                  <a:lnTo>
                    <a:pt x="58" y="49"/>
                  </a:lnTo>
                  <a:lnTo>
                    <a:pt x="42" y="65"/>
                  </a:lnTo>
                  <a:lnTo>
                    <a:pt x="38" y="61"/>
                  </a:lnTo>
                  <a:close/>
                  <a:moveTo>
                    <a:pt x="46" y="69"/>
                  </a:moveTo>
                  <a:lnTo>
                    <a:pt x="54" y="61"/>
                  </a:lnTo>
                  <a:lnTo>
                    <a:pt x="58" y="65"/>
                  </a:lnTo>
                  <a:lnTo>
                    <a:pt x="50" y="73"/>
                  </a:lnTo>
                  <a:lnTo>
                    <a:pt x="46" y="69"/>
                  </a:lnTo>
                  <a:close/>
                  <a:moveTo>
                    <a:pt x="54" y="76"/>
                  </a:moveTo>
                  <a:lnTo>
                    <a:pt x="69" y="61"/>
                  </a:lnTo>
                  <a:lnTo>
                    <a:pt x="73" y="65"/>
                  </a:lnTo>
                  <a:lnTo>
                    <a:pt x="58" y="80"/>
                  </a:lnTo>
                  <a:lnTo>
                    <a:pt x="54" y="76"/>
                  </a:lnTo>
                  <a:close/>
                  <a:moveTo>
                    <a:pt x="62" y="84"/>
                  </a:moveTo>
                  <a:lnTo>
                    <a:pt x="69" y="76"/>
                  </a:lnTo>
                  <a:lnTo>
                    <a:pt x="73" y="80"/>
                  </a:lnTo>
                  <a:lnTo>
                    <a:pt x="65" y="88"/>
                  </a:lnTo>
                  <a:lnTo>
                    <a:pt x="62" y="84"/>
                  </a:lnTo>
                  <a:close/>
                  <a:moveTo>
                    <a:pt x="69" y="91"/>
                  </a:moveTo>
                  <a:lnTo>
                    <a:pt x="85" y="76"/>
                  </a:lnTo>
                  <a:lnTo>
                    <a:pt x="89" y="80"/>
                  </a:lnTo>
                  <a:lnTo>
                    <a:pt x="73" y="95"/>
                  </a:lnTo>
                  <a:lnTo>
                    <a:pt x="69" y="91"/>
                  </a:lnTo>
                  <a:close/>
                  <a:moveTo>
                    <a:pt x="77" y="99"/>
                  </a:moveTo>
                  <a:lnTo>
                    <a:pt x="85" y="91"/>
                  </a:lnTo>
                  <a:lnTo>
                    <a:pt x="89" y="95"/>
                  </a:lnTo>
                  <a:lnTo>
                    <a:pt x="81" y="103"/>
                  </a:lnTo>
                  <a:lnTo>
                    <a:pt x="77" y="99"/>
                  </a:lnTo>
                  <a:close/>
                  <a:moveTo>
                    <a:pt x="85" y="107"/>
                  </a:moveTo>
                  <a:lnTo>
                    <a:pt x="100" y="91"/>
                  </a:lnTo>
                  <a:lnTo>
                    <a:pt x="104" y="95"/>
                  </a:lnTo>
                  <a:lnTo>
                    <a:pt x="89" y="111"/>
                  </a:lnTo>
                  <a:lnTo>
                    <a:pt x="85" y="107"/>
                  </a:lnTo>
                  <a:close/>
                  <a:moveTo>
                    <a:pt x="93" y="115"/>
                  </a:moveTo>
                  <a:lnTo>
                    <a:pt x="100" y="107"/>
                  </a:lnTo>
                  <a:lnTo>
                    <a:pt x="104" y="111"/>
                  </a:lnTo>
                  <a:lnTo>
                    <a:pt x="96" y="119"/>
                  </a:lnTo>
                  <a:lnTo>
                    <a:pt x="93" y="115"/>
                  </a:lnTo>
                  <a:close/>
                  <a:moveTo>
                    <a:pt x="100" y="123"/>
                  </a:moveTo>
                  <a:lnTo>
                    <a:pt x="115" y="107"/>
                  </a:lnTo>
                  <a:lnTo>
                    <a:pt x="119" y="111"/>
                  </a:lnTo>
                  <a:lnTo>
                    <a:pt x="104" y="127"/>
                  </a:lnTo>
                  <a:lnTo>
                    <a:pt x="100" y="123"/>
                  </a:lnTo>
                  <a:close/>
                  <a:moveTo>
                    <a:pt x="108" y="131"/>
                  </a:moveTo>
                  <a:lnTo>
                    <a:pt x="115" y="123"/>
                  </a:lnTo>
                  <a:lnTo>
                    <a:pt x="119" y="127"/>
                  </a:lnTo>
                  <a:lnTo>
                    <a:pt x="111" y="133"/>
                  </a:lnTo>
                  <a:lnTo>
                    <a:pt x="108" y="131"/>
                  </a:lnTo>
                  <a:close/>
                  <a:moveTo>
                    <a:pt x="115" y="137"/>
                  </a:moveTo>
                  <a:lnTo>
                    <a:pt x="131" y="123"/>
                  </a:lnTo>
                  <a:lnTo>
                    <a:pt x="135" y="127"/>
                  </a:lnTo>
                  <a:lnTo>
                    <a:pt x="119" y="141"/>
                  </a:lnTo>
                  <a:lnTo>
                    <a:pt x="115" y="137"/>
                  </a:lnTo>
                  <a:close/>
                  <a:moveTo>
                    <a:pt x="123" y="145"/>
                  </a:moveTo>
                  <a:lnTo>
                    <a:pt x="131" y="137"/>
                  </a:lnTo>
                  <a:lnTo>
                    <a:pt x="135" y="141"/>
                  </a:lnTo>
                  <a:lnTo>
                    <a:pt x="127" y="149"/>
                  </a:lnTo>
                  <a:lnTo>
                    <a:pt x="123" y="145"/>
                  </a:lnTo>
                  <a:close/>
                  <a:moveTo>
                    <a:pt x="131" y="153"/>
                  </a:moveTo>
                  <a:lnTo>
                    <a:pt x="147" y="137"/>
                  </a:lnTo>
                  <a:lnTo>
                    <a:pt x="149" y="141"/>
                  </a:lnTo>
                  <a:lnTo>
                    <a:pt x="135" y="157"/>
                  </a:lnTo>
                  <a:lnTo>
                    <a:pt x="131" y="153"/>
                  </a:lnTo>
                  <a:close/>
                  <a:moveTo>
                    <a:pt x="139" y="161"/>
                  </a:moveTo>
                  <a:lnTo>
                    <a:pt x="147" y="153"/>
                  </a:lnTo>
                  <a:lnTo>
                    <a:pt x="149" y="157"/>
                  </a:lnTo>
                  <a:lnTo>
                    <a:pt x="143" y="165"/>
                  </a:lnTo>
                  <a:lnTo>
                    <a:pt x="139" y="161"/>
                  </a:lnTo>
                  <a:close/>
                  <a:moveTo>
                    <a:pt x="147" y="169"/>
                  </a:moveTo>
                  <a:lnTo>
                    <a:pt x="161" y="153"/>
                  </a:lnTo>
                  <a:lnTo>
                    <a:pt x="165" y="157"/>
                  </a:lnTo>
                  <a:lnTo>
                    <a:pt x="149" y="173"/>
                  </a:lnTo>
                  <a:lnTo>
                    <a:pt x="147" y="169"/>
                  </a:lnTo>
                  <a:close/>
                  <a:moveTo>
                    <a:pt x="153" y="176"/>
                  </a:moveTo>
                  <a:lnTo>
                    <a:pt x="161" y="169"/>
                  </a:lnTo>
                  <a:lnTo>
                    <a:pt x="165" y="173"/>
                  </a:lnTo>
                  <a:lnTo>
                    <a:pt x="157" y="180"/>
                  </a:lnTo>
                  <a:lnTo>
                    <a:pt x="153" y="176"/>
                  </a:lnTo>
                  <a:close/>
                  <a:moveTo>
                    <a:pt x="161" y="184"/>
                  </a:moveTo>
                  <a:lnTo>
                    <a:pt x="177" y="169"/>
                  </a:lnTo>
                  <a:lnTo>
                    <a:pt x="181" y="173"/>
                  </a:lnTo>
                  <a:lnTo>
                    <a:pt x="165" y="188"/>
                  </a:lnTo>
                  <a:lnTo>
                    <a:pt x="161" y="18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1053" name="组合 28"/>
            <p:cNvGrpSpPr>
              <a:grpSpLocks noChangeAspect="1"/>
            </p:cNvGrpSpPr>
            <p:nvPr userDrawn="1"/>
          </p:nvGrpSpPr>
          <p:grpSpPr>
            <a:xfrm>
              <a:off x="590618" y="4691496"/>
              <a:ext cx="398463" cy="398463"/>
              <a:chOff x="6531804" y="2008188"/>
              <a:chExt cx="962025" cy="962025"/>
            </a:xfrm>
          </p:grpSpPr>
          <p:sp>
            <p:nvSpPr>
              <p:cNvPr id="19464" name="Rectangle 169"/>
              <p:cNvSpPr>
                <a:spLocks noChangeArrowheads="1"/>
              </p:cNvSpPr>
              <p:nvPr/>
            </p:nvSpPr>
            <p:spPr bwMode="auto">
              <a:xfrm>
                <a:off x="7374808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65" name="Rectangle 170"/>
              <p:cNvSpPr>
                <a:spLocks noChangeArrowheads="1"/>
              </p:cNvSpPr>
              <p:nvPr/>
            </p:nvSpPr>
            <p:spPr bwMode="auto">
              <a:xfrm>
                <a:off x="7284350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66" name="Rectangle 171"/>
              <p:cNvSpPr>
                <a:spLocks noChangeArrowheads="1"/>
              </p:cNvSpPr>
              <p:nvPr/>
            </p:nvSpPr>
            <p:spPr bwMode="auto">
              <a:xfrm>
                <a:off x="7193894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67" name="Rectangle 172"/>
              <p:cNvSpPr>
                <a:spLocks noChangeArrowheads="1"/>
              </p:cNvSpPr>
              <p:nvPr/>
            </p:nvSpPr>
            <p:spPr bwMode="auto">
              <a:xfrm>
                <a:off x="7103435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68" name="Rectangle 173"/>
              <p:cNvSpPr>
                <a:spLocks noChangeArrowheads="1"/>
              </p:cNvSpPr>
              <p:nvPr/>
            </p:nvSpPr>
            <p:spPr bwMode="auto">
              <a:xfrm>
                <a:off x="7012980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69" name="Rectangle 174"/>
              <p:cNvSpPr>
                <a:spLocks noChangeArrowheads="1"/>
              </p:cNvSpPr>
              <p:nvPr/>
            </p:nvSpPr>
            <p:spPr bwMode="auto">
              <a:xfrm>
                <a:off x="6589259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0" name="Rectangle 175"/>
              <p:cNvSpPr>
                <a:spLocks noChangeArrowheads="1"/>
              </p:cNvSpPr>
              <p:nvPr/>
            </p:nvSpPr>
            <p:spPr bwMode="auto">
              <a:xfrm>
                <a:off x="6679717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1" name="Rectangle 176"/>
              <p:cNvSpPr>
                <a:spLocks noChangeArrowheads="1"/>
              </p:cNvSpPr>
              <p:nvPr/>
            </p:nvSpPr>
            <p:spPr bwMode="auto">
              <a:xfrm>
                <a:off x="6770173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2" name="Rectangle 177"/>
              <p:cNvSpPr>
                <a:spLocks noChangeArrowheads="1"/>
              </p:cNvSpPr>
              <p:nvPr/>
            </p:nvSpPr>
            <p:spPr bwMode="auto">
              <a:xfrm>
                <a:off x="6860631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3" name="Freeform 178"/>
              <p:cNvSpPr>
                <a:spLocks noEditPoints="1"/>
              </p:cNvSpPr>
              <p:nvPr/>
            </p:nvSpPr>
            <p:spPr>
              <a:xfrm>
                <a:off x="6531804" y="2008188"/>
                <a:ext cx="962025" cy="962025"/>
              </a:xfrm>
              <a:custGeom>
                <a:avLst/>
                <a:gdLst/>
                <a:ahLst/>
                <a:cxnLst>
                  <a:cxn ang="0">
                    <a:pos x="715724375" y="0"/>
                  </a:cxn>
                  <a:cxn ang="0">
                    <a:pos x="667842200" y="0"/>
                  </a:cxn>
                  <a:cxn ang="0">
                    <a:pos x="0" y="1146671888"/>
                  </a:cxn>
                  <a:cxn ang="0">
                    <a:pos x="0" y="1194554063"/>
                  </a:cxn>
                  <a:cxn ang="0">
                    <a:pos x="667842200" y="1527214688"/>
                  </a:cxn>
                  <a:cxn ang="0">
                    <a:pos x="715724375" y="1527214688"/>
                  </a:cxn>
                  <a:cxn ang="0">
                    <a:pos x="1527214688" y="1194554063"/>
                  </a:cxn>
                  <a:cxn ang="0">
                    <a:pos x="1527214688" y="1146671888"/>
                  </a:cxn>
                  <a:cxn ang="0">
                    <a:pos x="715724375" y="0"/>
                  </a:cxn>
                  <a:cxn ang="0">
                    <a:pos x="1479332513" y="1164312188"/>
                  </a:cxn>
                  <a:cxn ang="0">
                    <a:pos x="703124388" y="1479332513"/>
                  </a:cxn>
                  <a:cxn ang="0">
                    <a:pos x="680442188" y="1479332513"/>
                  </a:cxn>
                  <a:cxn ang="0">
                    <a:pos x="45362813" y="1164312188"/>
                  </a:cxn>
                  <a:cxn ang="0">
                    <a:pos x="45362813" y="1156752513"/>
                  </a:cxn>
                  <a:cxn ang="0">
                    <a:pos x="690522813" y="52924075"/>
                  </a:cxn>
                  <a:cxn ang="0">
                    <a:pos x="1479332513" y="1164312188"/>
                  </a:cxn>
                </a:cxnLst>
                <a:rect l="0" t="0" r="0" b="0"/>
                <a:pathLst>
                  <a:path w="606" h="606">
                    <a:moveTo>
                      <a:pt x="284" y="0"/>
                    </a:moveTo>
                    <a:lnTo>
                      <a:pt x="265" y="0"/>
                    </a:lnTo>
                    <a:lnTo>
                      <a:pt x="0" y="455"/>
                    </a:lnTo>
                    <a:lnTo>
                      <a:pt x="0" y="474"/>
                    </a:lnTo>
                    <a:lnTo>
                      <a:pt x="265" y="606"/>
                    </a:lnTo>
                    <a:lnTo>
                      <a:pt x="284" y="606"/>
                    </a:lnTo>
                    <a:lnTo>
                      <a:pt x="606" y="474"/>
                    </a:lnTo>
                    <a:lnTo>
                      <a:pt x="606" y="455"/>
                    </a:lnTo>
                    <a:lnTo>
                      <a:pt x="284" y="0"/>
                    </a:lnTo>
                    <a:close/>
                    <a:moveTo>
                      <a:pt x="587" y="462"/>
                    </a:moveTo>
                    <a:lnTo>
                      <a:pt x="279" y="587"/>
                    </a:lnTo>
                    <a:lnTo>
                      <a:pt x="270" y="587"/>
                    </a:lnTo>
                    <a:lnTo>
                      <a:pt x="18" y="462"/>
                    </a:lnTo>
                    <a:lnTo>
                      <a:pt x="18" y="459"/>
                    </a:lnTo>
                    <a:lnTo>
                      <a:pt x="274" y="21"/>
                    </a:lnTo>
                    <a:lnTo>
                      <a:pt x="587" y="462"/>
                    </a:lnTo>
                    <a:close/>
                  </a:path>
                </a:pathLst>
              </a:custGeom>
              <a:solidFill>
                <a:srgbClr val="B0BEC5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74" name="Rectangle 179"/>
              <p:cNvSpPr>
                <a:spLocks noChangeArrowheads="1"/>
              </p:cNvSpPr>
              <p:nvPr/>
            </p:nvSpPr>
            <p:spPr bwMode="auto">
              <a:xfrm>
                <a:off x="6951087" y="2010475"/>
                <a:ext cx="33328" cy="959738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noProof="1" dirty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zh-CN" altLang="en-US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文本框 10"/>
          <p:cNvSpPr txBox="1">
            <a:spLocks noChangeArrowheads="1"/>
          </p:cNvSpPr>
          <p:nvPr userDrawn="1"/>
        </p:nvSpPr>
        <p:spPr bwMode="auto">
          <a:xfrm>
            <a:off x="5603875" y="-15875"/>
            <a:ext cx="251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2</a:t>
            </a:r>
            <a:r>
              <a:rPr lang="en-US" altLang="zh-CN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.</a:t>
            </a:r>
            <a:r>
              <a:rPr lang="en-US" altLang="zh-CN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1 </a:t>
            </a: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圆的有关性质/</a:t>
            </a:r>
          </a:p>
        </p:txBody>
      </p:sp>
      <p:pic>
        <p:nvPicPr>
          <p:cNvPr id="46" name="Picture 2" descr="C:\Users\Administrator\Desktop\初中七彩课堂图标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21" y="-7315"/>
            <a:ext cx="1148941" cy="4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48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ransition spd="slow">
    <p:random/>
  </p:transition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2">
            <a:extLst>
              <a:ext uri="{FF2B5EF4-FFF2-40B4-BE49-F238E27FC236}">
                <a16:creationId xmlns:a16="http://schemas.microsoft.com/office/drawing/2014/main" xmlns="" id="{F37604EC-CB48-45C2-B878-B1249F008E3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62963" y="4670425"/>
            <a:ext cx="539750" cy="509588"/>
            <a:chOff x="8129100" y="4468960"/>
            <a:chExt cx="793376" cy="749228"/>
          </a:xfrm>
        </p:grpSpPr>
        <p:grpSp>
          <p:nvGrpSpPr>
            <p:cNvPr id="1027" name="组合 5">
              <a:extLst>
                <a:ext uri="{FF2B5EF4-FFF2-40B4-BE49-F238E27FC236}">
                  <a16:creationId xmlns:a16="http://schemas.microsoft.com/office/drawing/2014/main" xmlns="" id="{3F204797-0236-4FEF-9B2E-0F9225E8BCF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735440">
              <a:off x="8130274" y="4756936"/>
              <a:ext cx="460078" cy="462426"/>
              <a:chOff x="9691036" y="494501"/>
              <a:chExt cx="460078" cy="462426"/>
            </a:xfrm>
          </p:grpSpPr>
          <p:sp>
            <p:nvSpPr>
              <p:cNvPr id="1028" name="Freeform 304">
                <a:extLst>
                  <a:ext uri="{FF2B5EF4-FFF2-40B4-BE49-F238E27FC236}">
                    <a16:creationId xmlns:a16="http://schemas.microsoft.com/office/drawing/2014/main" xmlns="" id="{3FD1141E-54EB-400B-9FD0-DA70ABBD0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1971" y="494501"/>
                <a:ext cx="359143" cy="361491"/>
              </a:xfrm>
              <a:custGeom>
                <a:avLst/>
                <a:gdLst>
                  <a:gd name="T0" fmla="*/ 28 w 171"/>
                  <a:gd name="T1" fmla="*/ 65 h 172"/>
                  <a:gd name="T2" fmla="*/ 106 w 171"/>
                  <a:gd name="T3" fmla="*/ 66 h 172"/>
                  <a:gd name="T4" fmla="*/ 107 w 171"/>
                  <a:gd name="T5" fmla="*/ 144 h 172"/>
                  <a:gd name="T6" fmla="*/ 134 w 171"/>
                  <a:gd name="T7" fmla="*/ 172 h 172"/>
                  <a:gd name="T8" fmla="*/ 135 w 171"/>
                  <a:gd name="T9" fmla="*/ 37 h 172"/>
                  <a:gd name="T10" fmla="*/ 0 w 171"/>
                  <a:gd name="T11" fmla="*/ 37 h 172"/>
                  <a:gd name="T12" fmla="*/ 28 w 171"/>
                  <a:gd name="T13" fmla="*/ 6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72">
                    <a:moveTo>
                      <a:pt x="28" y="65"/>
                    </a:moveTo>
                    <a:cubicBezTo>
                      <a:pt x="51" y="45"/>
                      <a:pt x="85" y="45"/>
                      <a:pt x="106" y="66"/>
                    </a:cubicBezTo>
                    <a:cubicBezTo>
                      <a:pt x="127" y="87"/>
                      <a:pt x="127" y="121"/>
                      <a:pt x="107" y="144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71" y="133"/>
                      <a:pt x="171" y="73"/>
                      <a:pt x="135" y="37"/>
                    </a:cubicBezTo>
                    <a:cubicBezTo>
                      <a:pt x="98" y="0"/>
                      <a:pt x="39" y="1"/>
                      <a:pt x="0" y="37"/>
                    </a:cubicBezTo>
                    <a:lnTo>
                      <a:pt x="28" y="65"/>
                    </a:lnTo>
                    <a:close/>
                  </a:path>
                </a:pathLst>
              </a:custGeom>
              <a:solidFill>
                <a:srgbClr val="FFB1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" name="Freeform 305">
                <a:extLst>
                  <a:ext uri="{FF2B5EF4-FFF2-40B4-BE49-F238E27FC236}">
                    <a16:creationId xmlns:a16="http://schemas.microsoft.com/office/drawing/2014/main" xmlns="" id="{883FDE49-FBFB-42F6-A573-DA606CC8A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1036" y="523842"/>
                <a:ext cx="433085" cy="433085"/>
              </a:xfrm>
              <a:custGeom>
                <a:avLst/>
                <a:gdLst>
                  <a:gd name="T0" fmla="*/ 0 w 369"/>
                  <a:gd name="T1" fmla="*/ 63 h 369"/>
                  <a:gd name="T2" fmla="*/ 62 w 369"/>
                  <a:gd name="T3" fmla="*/ 0 h 369"/>
                  <a:gd name="T4" fmla="*/ 369 w 369"/>
                  <a:gd name="T5" fmla="*/ 307 h 369"/>
                  <a:gd name="T6" fmla="*/ 306 w 369"/>
                  <a:gd name="T7" fmla="*/ 369 h 369"/>
                  <a:gd name="T8" fmla="*/ 0 w 369"/>
                  <a:gd name="T9" fmla="*/ 6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369">
                    <a:moveTo>
                      <a:pt x="0" y="63"/>
                    </a:moveTo>
                    <a:lnTo>
                      <a:pt x="62" y="0"/>
                    </a:lnTo>
                    <a:lnTo>
                      <a:pt x="369" y="307"/>
                    </a:lnTo>
                    <a:lnTo>
                      <a:pt x="306" y="36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B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0" name="Freeform 306">
                <a:extLst>
                  <a:ext uri="{FF2B5EF4-FFF2-40B4-BE49-F238E27FC236}">
                    <a16:creationId xmlns:a16="http://schemas.microsoft.com/office/drawing/2014/main" xmlns="" id="{4DFFC5B3-70E7-4E76-8C93-C7B2C442B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18489" y="900591"/>
                <a:ext cx="29342" cy="29342"/>
              </a:xfrm>
              <a:custGeom>
                <a:avLst/>
                <a:gdLst>
                  <a:gd name="T0" fmla="*/ 0 w 25"/>
                  <a:gd name="T1" fmla="*/ 21 h 25"/>
                  <a:gd name="T2" fmla="*/ 22 w 25"/>
                  <a:gd name="T3" fmla="*/ 0 h 25"/>
                  <a:gd name="T4" fmla="*/ 25 w 25"/>
                  <a:gd name="T5" fmla="*/ 4 h 25"/>
                  <a:gd name="T6" fmla="*/ 4 w 25"/>
                  <a:gd name="T7" fmla="*/ 25 h 25"/>
                  <a:gd name="T8" fmla="*/ 0 w 25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4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1" name="Freeform 307">
                <a:extLst>
                  <a:ext uri="{FF2B5EF4-FFF2-40B4-BE49-F238E27FC236}">
                    <a16:creationId xmlns:a16="http://schemas.microsoft.com/office/drawing/2014/main" xmlns="" id="{3A517339-C133-4F8B-BDC9-51BF2A0F4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5064" y="855991"/>
                <a:ext cx="29342" cy="29342"/>
              </a:xfrm>
              <a:custGeom>
                <a:avLst/>
                <a:gdLst>
                  <a:gd name="T0" fmla="*/ 0 w 25"/>
                  <a:gd name="T1" fmla="*/ 22 h 25"/>
                  <a:gd name="T2" fmla="*/ 21 w 25"/>
                  <a:gd name="T3" fmla="*/ 0 h 25"/>
                  <a:gd name="T4" fmla="*/ 25 w 25"/>
                  <a:gd name="T5" fmla="*/ 4 h 25"/>
                  <a:gd name="T6" fmla="*/ 3 w 25"/>
                  <a:gd name="T7" fmla="*/ 25 h 25"/>
                  <a:gd name="T8" fmla="*/ 0 w 25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2" name="Freeform 308">
                <a:extLst>
                  <a:ext uri="{FF2B5EF4-FFF2-40B4-BE49-F238E27FC236}">
                    <a16:creationId xmlns:a16="http://schemas.microsoft.com/office/drawing/2014/main" xmlns="" id="{3FAD39A9-8459-446B-ABA0-87E1EB813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5159" y="816087"/>
                <a:ext cx="29342" cy="29342"/>
              </a:xfrm>
              <a:custGeom>
                <a:avLst/>
                <a:gdLst>
                  <a:gd name="T0" fmla="*/ 0 w 25"/>
                  <a:gd name="T1" fmla="*/ 22 h 25"/>
                  <a:gd name="T2" fmla="*/ 21 w 25"/>
                  <a:gd name="T3" fmla="*/ 0 h 25"/>
                  <a:gd name="T4" fmla="*/ 25 w 25"/>
                  <a:gd name="T5" fmla="*/ 4 h 25"/>
                  <a:gd name="T6" fmla="*/ 3 w 25"/>
                  <a:gd name="T7" fmla="*/ 25 h 25"/>
                  <a:gd name="T8" fmla="*/ 0 w 25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3" name="Freeform 309">
                <a:extLst>
                  <a:ext uri="{FF2B5EF4-FFF2-40B4-BE49-F238E27FC236}">
                    <a16:creationId xmlns:a16="http://schemas.microsoft.com/office/drawing/2014/main" xmlns="" id="{CD533AE0-79F8-4B74-96AC-E9FC59552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0560" y="772660"/>
                <a:ext cx="29342" cy="29342"/>
              </a:xfrm>
              <a:custGeom>
                <a:avLst/>
                <a:gdLst>
                  <a:gd name="T0" fmla="*/ 0 w 25"/>
                  <a:gd name="T1" fmla="*/ 21 h 25"/>
                  <a:gd name="T2" fmla="*/ 21 w 25"/>
                  <a:gd name="T3" fmla="*/ 0 h 25"/>
                  <a:gd name="T4" fmla="*/ 25 w 25"/>
                  <a:gd name="T5" fmla="*/ 3 h 25"/>
                  <a:gd name="T6" fmla="*/ 4 w 25"/>
                  <a:gd name="T7" fmla="*/ 25 h 25"/>
                  <a:gd name="T8" fmla="*/ 0 w 25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1"/>
                    </a:moveTo>
                    <a:lnTo>
                      <a:pt x="21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4" name="Freeform 310">
                <a:extLst>
                  <a:ext uri="{FF2B5EF4-FFF2-40B4-BE49-F238E27FC236}">
                    <a16:creationId xmlns:a16="http://schemas.microsoft.com/office/drawing/2014/main" xmlns="" id="{17A655A9-BFBE-4A1C-B6EA-FC64E68FC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3002" y="733930"/>
                <a:ext cx="29342" cy="29342"/>
              </a:xfrm>
              <a:custGeom>
                <a:avLst/>
                <a:gdLst>
                  <a:gd name="T0" fmla="*/ 0 w 25"/>
                  <a:gd name="T1" fmla="*/ 22 h 25"/>
                  <a:gd name="T2" fmla="*/ 21 w 25"/>
                  <a:gd name="T3" fmla="*/ 0 h 25"/>
                  <a:gd name="T4" fmla="*/ 25 w 25"/>
                  <a:gd name="T5" fmla="*/ 4 h 25"/>
                  <a:gd name="T6" fmla="*/ 3 w 25"/>
                  <a:gd name="T7" fmla="*/ 25 h 25"/>
                  <a:gd name="T8" fmla="*/ 0 w 25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5" name="Freeform 311">
                <a:extLst>
                  <a:ext uri="{FF2B5EF4-FFF2-40B4-BE49-F238E27FC236}">
                    <a16:creationId xmlns:a16="http://schemas.microsoft.com/office/drawing/2014/main" xmlns="" id="{D4656B67-1FED-4CBE-9CD3-18929E027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8403" y="690504"/>
                <a:ext cx="29342" cy="29342"/>
              </a:xfrm>
              <a:custGeom>
                <a:avLst/>
                <a:gdLst>
                  <a:gd name="T0" fmla="*/ 0 w 25"/>
                  <a:gd name="T1" fmla="*/ 21 h 25"/>
                  <a:gd name="T2" fmla="*/ 22 w 25"/>
                  <a:gd name="T3" fmla="*/ 0 h 25"/>
                  <a:gd name="T4" fmla="*/ 25 w 25"/>
                  <a:gd name="T5" fmla="*/ 3 h 25"/>
                  <a:gd name="T6" fmla="*/ 4 w 25"/>
                  <a:gd name="T7" fmla="*/ 25 h 25"/>
                  <a:gd name="T8" fmla="*/ 0 w 25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6" name="Freeform 312">
                <a:extLst>
                  <a:ext uri="{FF2B5EF4-FFF2-40B4-BE49-F238E27FC236}">
                    <a16:creationId xmlns:a16="http://schemas.microsoft.com/office/drawing/2014/main" xmlns="" id="{4DD6183A-60F8-4283-8BC1-9BDA98DD8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60282" y="643557"/>
                <a:ext cx="31689" cy="29342"/>
              </a:xfrm>
              <a:custGeom>
                <a:avLst/>
                <a:gdLst>
                  <a:gd name="T0" fmla="*/ 0 w 27"/>
                  <a:gd name="T1" fmla="*/ 22 h 25"/>
                  <a:gd name="T2" fmla="*/ 21 w 27"/>
                  <a:gd name="T3" fmla="*/ 0 h 25"/>
                  <a:gd name="T4" fmla="*/ 27 w 27"/>
                  <a:gd name="T5" fmla="*/ 4 h 25"/>
                  <a:gd name="T6" fmla="*/ 5 w 27"/>
                  <a:gd name="T7" fmla="*/ 25 h 25"/>
                  <a:gd name="T8" fmla="*/ 0 w 27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0" y="22"/>
                    </a:moveTo>
                    <a:lnTo>
                      <a:pt x="21" y="0"/>
                    </a:lnTo>
                    <a:lnTo>
                      <a:pt x="27" y="4"/>
                    </a:lnTo>
                    <a:lnTo>
                      <a:pt x="5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" name="Freeform 313">
                <a:extLst>
                  <a:ext uri="{FF2B5EF4-FFF2-40B4-BE49-F238E27FC236}">
                    <a16:creationId xmlns:a16="http://schemas.microsoft.com/office/drawing/2014/main" xmlns="" id="{1447D10D-6125-4CFB-8BE7-C5639BDFC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8030" y="598957"/>
                <a:ext cx="29342" cy="30515"/>
              </a:xfrm>
              <a:custGeom>
                <a:avLst/>
                <a:gdLst>
                  <a:gd name="T0" fmla="*/ 0 w 25"/>
                  <a:gd name="T1" fmla="*/ 22 h 26"/>
                  <a:gd name="T2" fmla="*/ 21 w 25"/>
                  <a:gd name="T3" fmla="*/ 0 h 26"/>
                  <a:gd name="T4" fmla="*/ 25 w 25"/>
                  <a:gd name="T5" fmla="*/ 4 h 26"/>
                  <a:gd name="T6" fmla="*/ 4 w 25"/>
                  <a:gd name="T7" fmla="*/ 26 h 26"/>
                  <a:gd name="T8" fmla="*/ 0 w 25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4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8" name="组合 16">
              <a:extLst>
                <a:ext uri="{FF2B5EF4-FFF2-40B4-BE49-F238E27FC236}">
                  <a16:creationId xmlns:a16="http://schemas.microsoft.com/office/drawing/2014/main" xmlns="" id="{4EBCC961-4514-4146-A42E-CF53440992D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2109475">
              <a:off x="8808629" y="4468960"/>
              <a:ext cx="113847" cy="630261"/>
              <a:chOff x="10155809" y="569616"/>
              <a:chExt cx="113847" cy="630261"/>
            </a:xfrm>
          </p:grpSpPr>
          <p:sp>
            <p:nvSpPr>
              <p:cNvPr id="19477" name="Rectangle 315">
                <a:extLst>
                  <a:ext uri="{FF2B5EF4-FFF2-40B4-BE49-F238E27FC236}">
                    <a16:creationId xmlns:a16="http://schemas.microsoft.com/office/drawing/2014/main" xmlns="" id="{82B1FC0D-AE4F-44CF-959E-B4835B3C9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3678" y="672114"/>
                <a:ext cx="114341" cy="424795"/>
              </a:xfrm>
              <a:prstGeom prst="rect">
                <a:avLst/>
              </a:prstGeom>
              <a:solidFill>
                <a:srgbClr val="FFB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9478" name="Rectangle 316">
                <a:extLst>
                  <a:ext uri="{FF2B5EF4-FFF2-40B4-BE49-F238E27FC236}">
                    <a16:creationId xmlns:a16="http://schemas.microsoft.com/office/drawing/2014/main" xmlns="" id="{88AF5390-E17B-4624-9BF3-A6C034003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3678" y="672114"/>
                <a:ext cx="114341" cy="424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9479" name="Rectangle 317">
                <a:extLst>
                  <a:ext uri="{FF2B5EF4-FFF2-40B4-BE49-F238E27FC236}">
                    <a16:creationId xmlns:a16="http://schemas.microsoft.com/office/drawing/2014/main" xmlns="" id="{C61AFBE4-C0D9-4DF5-95BA-457B06A7F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4975" y="669692"/>
                <a:ext cx="39670" cy="424795"/>
              </a:xfrm>
              <a:prstGeom prst="rect">
                <a:avLst/>
              </a:prstGeom>
              <a:solidFill>
                <a:srgbClr val="ED8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9480" name="Rectangle 318">
                <a:extLst>
                  <a:ext uri="{FF2B5EF4-FFF2-40B4-BE49-F238E27FC236}">
                    <a16:creationId xmlns:a16="http://schemas.microsoft.com/office/drawing/2014/main" xmlns="" id="{041B55E5-D535-4EF3-ADEE-932D1AD5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2355" y="666282"/>
                <a:ext cx="37336" cy="424795"/>
              </a:xfrm>
              <a:prstGeom prst="rect">
                <a:avLst/>
              </a:prstGeom>
              <a:solidFill>
                <a:srgbClr val="F89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9481" name="Rectangle 319">
                <a:extLst>
                  <a:ext uri="{FF2B5EF4-FFF2-40B4-BE49-F238E27FC236}">
                    <a16:creationId xmlns:a16="http://schemas.microsoft.com/office/drawing/2014/main" xmlns="" id="{0FF5FE4E-CABD-423D-9710-38818963E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2355" y="666282"/>
                <a:ext cx="37336" cy="424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044" name="Freeform 320">
                <a:extLst>
                  <a:ext uri="{FF2B5EF4-FFF2-40B4-BE49-F238E27FC236}">
                    <a16:creationId xmlns:a16="http://schemas.microsoft.com/office/drawing/2014/main" xmlns="" id="{B0DCF5F1-C32C-4CF1-BBB1-AA26CA066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5714" y="1170535"/>
                <a:ext cx="34037" cy="29342"/>
              </a:xfrm>
              <a:custGeom>
                <a:avLst/>
                <a:gdLst>
                  <a:gd name="T0" fmla="*/ 0 w 16"/>
                  <a:gd name="T1" fmla="*/ 2 h 14"/>
                  <a:gd name="T2" fmla="*/ 8 w 16"/>
                  <a:gd name="T3" fmla="*/ 14 h 14"/>
                  <a:gd name="T4" fmla="*/ 16 w 16"/>
                  <a:gd name="T5" fmla="*/ 2 h 14"/>
                  <a:gd name="T6" fmla="*/ 8 w 16"/>
                  <a:gd name="T7" fmla="*/ 0 h 14"/>
                  <a:gd name="T8" fmla="*/ 0 w 16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0" y="2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3" y="1"/>
                      <a:pt x="11" y="0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83" name="Rectangle 321">
                <a:extLst>
                  <a:ext uri="{FF2B5EF4-FFF2-40B4-BE49-F238E27FC236}">
                    <a16:creationId xmlns:a16="http://schemas.microsoft.com/office/drawing/2014/main" xmlns="" id="{4CC15EEF-0825-4516-B9A3-A1AEC7E9A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3262" y="630952"/>
                <a:ext cx="116674" cy="35011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9484" name="Rectangle 322">
                <a:extLst>
                  <a:ext uri="{FF2B5EF4-FFF2-40B4-BE49-F238E27FC236}">
                    <a16:creationId xmlns:a16="http://schemas.microsoft.com/office/drawing/2014/main" xmlns="" id="{208A2F42-2E5E-401C-8ADE-580C8B31C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4814" y="620521"/>
                <a:ext cx="114339" cy="32677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9485" name="Rectangle 323">
                <a:extLst>
                  <a:ext uri="{FF2B5EF4-FFF2-40B4-BE49-F238E27FC236}">
                    <a16:creationId xmlns:a16="http://schemas.microsoft.com/office/drawing/2014/main" xmlns="" id="{8D0A9766-C3AE-4FB6-BB6E-921DEACDA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39930" y="618974"/>
                <a:ext cx="119008" cy="16339"/>
              </a:xfrm>
              <a:prstGeom prst="rect">
                <a:avLst/>
              </a:pr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048" name="Freeform 324">
                <a:extLst>
                  <a:ext uri="{FF2B5EF4-FFF2-40B4-BE49-F238E27FC236}">
                    <a16:creationId xmlns:a16="http://schemas.microsoft.com/office/drawing/2014/main" xmlns="" id="{8012DA97-7819-4B4C-8192-FFCD3FBD1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5809" y="569616"/>
                <a:ext cx="113846" cy="50468"/>
              </a:xfrm>
              <a:custGeom>
                <a:avLst/>
                <a:gdLst>
                  <a:gd name="T0" fmla="*/ 27 w 54"/>
                  <a:gd name="T1" fmla="*/ 0 h 24"/>
                  <a:gd name="T2" fmla="*/ 0 w 54"/>
                  <a:gd name="T3" fmla="*/ 24 h 24"/>
                  <a:gd name="T4" fmla="*/ 54 w 54"/>
                  <a:gd name="T5" fmla="*/ 24 h 24"/>
                  <a:gd name="T6" fmla="*/ 27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27" y="0"/>
                    </a:moveTo>
                    <a:cubicBezTo>
                      <a:pt x="12" y="0"/>
                      <a:pt x="0" y="11"/>
                      <a:pt x="0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11"/>
                      <a:pt x="42" y="0"/>
                      <a:pt x="27" y="0"/>
                    </a:cubicBezTo>
                    <a:close/>
                  </a:path>
                </a:pathLst>
              </a:custGeom>
              <a:solidFill>
                <a:srgbClr val="E24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9" name="Freeform 325">
                <a:extLst>
                  <a:ext uri="{FF2B5EF4-FFF2-40B4-BE49-F238E27FC236}">
                    <a16:creationId xmlns:a16="http://schemas.microsoft.com/office/drawing/2014/main" xmlns="" id="{6549F564-FB06-4D82-BF49-5CA22EA36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5809" y="1077815"/>
                <a:ext cx="113846" cy="96241"/>
              </a:xfrm>
              <a:custGeom>
                <a:avLst/>
                <a:gdLst>
                  <a:gd name="T0" fmla="*/ 19 w 54"/>
                  <a:gd name="T1" fmla="*/ 46 h 46"/>
                  <a:gd name="T2" fmla="*/ 27 w 54"/>
                  <a:gd name="T3" fmla="*/ 44 h 46"/>
                  <a:gd name="T4" fmla="*/ 35 w 54"/>
                  <a:gd name="T5" fmla="*/ 46 h 46"/>
                  <a:gd name="T6" fmla="*/ 54 w 54"/>
                  <a:gd name="T7" fmla="*/ 8 h 46"/>
                  <a:gd name="T8" fmla="*/ 45 w 54"/>
                  <a:gd name="T9" fmla="*/ 0 h 46"/>
                  <a:gd name="T10" fmla="*/ 36 w 54"/>
                  <a:gd name="T11" fmla="*/ 8 h 46"/>
                  <a:gd name="T12" fmla="*/ 27 w 54"/>
                  <a:gd name="T13" fmla="*/ 0 h 46"/>
                  <a:gd name="T14" fmla="*/ 18 w 54"/>
                  <a:gd name="T15" fmla="*/ 8 h 46"/>
                  <a:gd name="T16" fmla="*/ 9 w 54"/>
                  <a:gd name="T17" fmla="*/ 0 h 46"/>
                  <a:gd name="T18" fmla="*/ 0 w 54"/>
                  <a:gd name="T19" fmla="*/ 8 h 46"/>
                  <a:gd name="T20" fmla="*/ 19 w 54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46">
                    <a:moveTo>
                      <a:pt x="19" y="46"/>
                    </a:moveTo>
                    <a:cubicBezTo>
                      <a:pt x="21" y="45"/>
                      <a:pt x="24" y="44"/>
                      <a:pt x="27" y="44"/>
                    </a:cubicBezTo>
                    <a:cubicBezTo>
                      <a:pt x="30" y="44"/>
                      <a:pt x="32" y="45"/>
                      <a:pt x="35" y="4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4"/>
                      <a:pt x="50" y="0"/>
                      <a:pt x="45" y="0"/>
                    </a:cubicBezTo>
                    <a:cubicBezTo>
                      <a:pt x="40" y="0"/>
                      <a:pt x="36" y="4"/>
                      <a:pt x="36" y="8"/>
                    </a:cubicBezTo>
                    <a:cubicBezTo>
                      <a:pt x="36" y="4"/>
                      <a:pt x="32" y="0"/>
                      <a:pt x="27" y="0"/>
                    </a:cubicBezTo>
                    <a:cubicBezTo>
                      <a:pt x="22" y="0"/>
                      <a:pt x="18" y="4"/>
                      <a:pt x="18" y="8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lnTo>
                      <a:pt x="19" y="46"/>
                    </a:lnTo>
                    <a:close/>
                  </a:path>
                </a:pathLst>
              </a:custGeom>
              <a:solidFill>
                <a:srgbClr val="F4C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050" name="组合 1">
            <a:extLst>
              <a:ext uri="{FF2B5EF4-FFF2-40B4-BE49-F238E27FC236}">
                <a16:creationId xmlns:a16="http://schemas.microsoft.com/office/drawing/2014/main" xmlns="" id="{F1E23D53-A164-41CE-A280-0DB7042B6C9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0800" y="4670425"/>
            <a:ext cx="755650" cy="417513"/>
            <a:chOff x="50446" y="4572401"/>
            <a:chExt cx="938635" cy="517558"/>
          </a:xfrm>
        </p:grpSpPr>
        <p:sp>
          <p:nvSpPr>
            <p:cNvPr id="9" name="Freeform 60">
              <a:extLst>
                <a:ext uri="{FF2B5EF4-FFF2-40B4-BE49-F238E27FC236}">
                  <a16:creationId xmlns:a16="http://schemas.microsoft.com/office/drawing/2014/main" xmlns="" id="{EBEA86B6-A109-42F6-A3CD-A5B9DCA683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0446" y="4572401"/>
              <a:ext cx="502841" cy="501815"/>
            </a:xfrm>
            <a:custGeom>
              <a:avLst/>
              <a:gdLst>
                <a:gd name="T0" fmla="*/ 0 w 196"/>
                <a:gd name="T1" fmla="*/ 30 h 196"/>
                <a:gd name="T2" fmla="*/ 196 w 196"/>
                <a:gd name="T3" fmla="*/ 165 h 196"/>
                <a:gd name="T4" fmla="*/ 8 w 196"/>
                <a:gd name="T5" fmla="*/ 30 h 196"/>
                <a:gd name="T6" fmla="*/ 26 w 196"/>
                <a:gd name="T7" fmla="*/ 18 h 196"/>
                <a:gd name="T8" fmla="*/ 8 w 196"/>
                <a:gd name="T9" fmla="*/ 30 h 196"/>
                <a:gd name="T10" fmla="*/ 22 w 196"/>
                <a:gd name="T11" fmla="*/ 30 h 196"/>
                <a:gd name="T12" fmla="*/ 20 w 196"/>
                <a:gd name="T13" fmla="*/ 42 h 196"/>
                <a:gd name="T14" fmla="*/ 22 w 196"/>
                <a:gd name="T15" fmla="*/ 46 h 196"/>
                <a:gd name="T16" fmla="*/ 42 w 196"/>
                <a:gd name="T17" fmla="*/ 34 h 196"/>
                <a:gd name="T18" fmla="*/ 22 w 196"/>
                <a:gd name="T19" fmla="*/ 46 h 196"/>
                <a:gd name="T20" fmla="*/ 38 w 196"/>
                <a:gd name="T21" fmla="*/ 46 h 196"/>
                <a:gd name="T22" fmla="*/ 34 w 196"/>
                <a:gd name="T23" fmla="*/ 57 h 196"/>
                <a:gd name="T24" fmla="*/ 38 w 196"/>
                <a:gd name="T25" fmla="*/ 61 h 196"/>
                <a:gd name="T26" fmla="*/ 58 w 196"/>
                <a:gd name="T27" fmla="*/ 49 h 196"/>
                <a:gd name="T28" fmla="*/ 38 w 196"/>
                <a:gd name="T29" fmla="*/ 61 h 196"/>
                <a:gd name="T30" fmla="*/ 54 w 196"/>
                <a:gd name="T31" fmla="*/ 61 h 196"/>
                <a:gd name="T32" fmla="*/ 50 w 196"/>
                <a:gd name="T33" fmla="*/ 73 h 196"/>
                <a:gd name="T34" fmla="*/ 54 w 196"/>
                <a:gd name="T35" fmla="*/ 76 h 196"/>
                <a:gd name="T36" fmla="*/ 73 w 196"/>
                <a:gd name="T37" fmla="*/ 65 h 196"/>
                <a:gd name="T38" fmla="*/ 54 w 196"/>
                <a:gd name="T39" fmla="*/ 76 h 196"/>
                <a:gd name="T40" fmla="*/ 69 w 196"/>
                <a:gd name="T41" fmla="*/ 76 h 196"/>
                <a:gd name="T42" fmla="*/ 65 w 196"/>
                <a:gd name="T43" fmla="*/ 88 h 196"/>
                <a:gd name="T44" fmla="*/ 69 w 196"/>
                <a:gd name="T45" fmla="*/ 91 h 196"/>
                <a:gd name="T46" fmla="*/ 89 w 196"/>
                <a:gd name="T47" fmla="*/ 80 h 196"/>
                <a:gd name="T48" fmla="*/ 69 w 196"/>
                <a:gd name="T49" fmla="*/ 91 h 196"/>
                <a:gd name="T50" fmla="*/ 85 w 196"/>
                <a:gd name="T51" fmla="*/ 91 h 196"/>
                <a:gd name="T52" fmla="*/ 81 w 196"/>
                <a:gd name="T53" fmla="*/ 103 h 196"/>
                <a:gd name="T54" fmla="*/ 85 w 196"/>
                <a:gd name="T55" fmla="*/ 107 h 196"/>
                <a:gd name="T56" fmla="*/ 104 w 196"/>
                <a:gd name="T57" fmla="*/ 95 h 196"/>
                <a:gd name="T58" fmla="*/ 85 w 196"/>
                <a:gd name="T59" fmla="*/ 107 h 196"/>
                <a:gd name="T60" fmla="*/ 100 w 196"/>
                <a:gd name="T61" fmla="*/ 107 h 196"/>
                <a:gd name="T62" fmla="*/ 96 w 196"/>
                <a:gd name="T63" fmla="*/ 119 h 196"/>
                <a:gd name="T64" fmla="*/ 100 w 196"/>
                <a:gd name="T65" fmla="*/ 123 h 196"/>
                <a:gd name="T66" fmla="*/ 119 w 196"/>
                <a:gd name="T67" fmla="*/ 111 h 196"/>
                <a:gd name="T68" fmla="*/ 100 w 196"/>
                <a:gd name="T69" fmla="*/ 123 h 196"/>
                <a:gd name="T70" fmla="*/ 115 w 196"/>
                <a:gd name="T71" fmla="*/ 123 h 196"/>
                <a:gd name="T72" fmla="*/ 111 w 196"/>
                <a:gd name="T73" fmla="*/ 133 h 196"/>
                <a:gd name="T74" fmla="*/ 115 w 196"/>
                <a:gd name="T75" fmla="*/ 137 h 196"/>
                <a:gd name="T76" fmla="*/ 135 w 196"/>
                <a:gd name="T77" fmla="*/ 127 h 196"/>
                <a:gd name="T78" fmla="*/ 115 w 196"/>
                <a:gd name="T79" fmla="*/ 137 h 196"/>
                <a:gd name="T80" fmla="*/ 131 w 196"/>
                <a:gd name="T81" fmla="*/ 137 h 196"/>
                <a:gd name="T82" fmla="*/ 127 w 196"/>
                <a:gd name="T83" fmla="*/ 149 h 196"/>
                <a:gd name="T84" fmla="*/ 131 w 196"/>
                <a:gd name="T85" fmla="*/ 153 h 196"/>
                <a:gd name="T86" fmla="*/ 149 w 196"/>
                <a:gd name="T87" fmla="*/ 141 h 196"/>
                <a:gd name="T88" fmla="*/ 131 w 196"/>
                <a:gd name="T89" fmla="*/ 153 h 196"/>
                <a:gd name="T90" fmla="*/ 147 w 196"/>
                <a:gd name="T91" fmla="*/ 153 h 196"/>
                <a:gd name="T92" fmla="*/ 143 w 196"/>
                <a:gd name="T93" fmla="*/ 165 h 196"/>
                <a:gd name="T94" fmla="*/ 147 w 196"/>
                <a:gd name="T95" fmla="*/ 169 h 196"/>
                <a:gd name="T96" fmla="*/ 165 w 196"/>
                <a:gd name="T97" fmla="*/ 157 h 196"/>
                <a:gd name="T98" fmla="*/ 147 w 196"/>
                <a:gd name="T99" fmla="*/ 169 h 196"/>
                <a:gd name="T100" fmla="*/ 161 w 196"/>
                <a:gd name="T101" fmla="*/ 169 h 196"/>
                <a:gd name="T102" fmla="*/ 157 w 196"/>
                <a:gd name="T103" fmla="*/ 180 h 196"/>
                <a:gd name="T104" fmla="*/ 161 w 196"/>
                <a:gd name="T105" fmla="*/ 184 h 196"/>
                <a:gd name="T106" fmla="*/ 181 w 196"/>
                <a:gd name="T107" fmla="*/ 173 h 196"/>
                <a:gd name="T108" fmla="*/ 161 w 196"/>
                <a:gd name="T109" fmla="*/ 18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196">
                  <a:moveTo>
                    <a:pt x="30" y="0"/>
                  </a:moveTo>
                  <a:lnTo>
                    <a:pt x="0" y="30"/>
                  </a:lnTo>
                  <a:lnTo>
                    <a:pt x="165" y="196"/>
                  </a:lnTo>
                  <a:lnTo>
                    <a:pt x="196" y="165"/>
                  </a:lnTo>
                  <a:lnTo>
                    <a:pt x="30" y="0"/>
                  </a:lnTo>
                  <a:close/>
                  <a:moveTo>
                    <a:pt x="8" y="30"/>
                  </a:moveTo>
                  <a:lnTo>
                    <a:pt x="22" y="14"/>
                  </a:lnTo>
                  <a:lnTo>
                    <a:pt x="26" y="18"/>
                  </a:lnTo>
                  <a:lnTo>
                    <a:pt x="12" y="34"/>
                  </a:lnTo>
                  <a:lnTo>
                    <a:pt x="8" y="30"/>
                  </a:lnTo>
                  <a:close/>
                  <a:moveTo>
                    <a:pt x="16" y="38"/>
                  </a:moveTo>
                  <a:lnTo>
                    <a:pt x="22" y="30"/>
                  </a:lnTo>
                  <a:lnTo>
                    <a:pt x="26" y="34"/>
                  </a:lnTo>
                  <a:lnTo>
                    <a:pt x="20" y="42"/>
                  </a:lnTo>
                  <a:lnTo>
                    <a:pt x="16" y="38"/>
                  </a:lnTo>
                  <a:close/>
                  <a:moveTo>
                    <a:pt x="22" y="46"/>
                  </a:moveTo>
                  <a:lnTo>
                    <a:pt x="38" y="30"/>
                  </a:lnTo>
                  <a:lnTo>
                    <a:pt x="42" y="34"/>
                  </a:lnTo>
                  <a:lnTo>
                    <a:pt x="26" y="49"/>
                  </a:lnTo>
                  <a:lnTo>
                    <a:pt x="22" y="46"/>
                  </a:lnTo>
                  <a:close/>
                  <a:moveTo>
                    <a:pt x="30" y="53"/>
                  </a:moveTo>
                  <a:lnTo>
                    <a:pt x="38" y="46"/>
                  </a:lnTo>
                  <a:lnTo>
                    <a:pt x="42" y="49"/>
                  </a:lnTo>
                  <a:lnTo>
                    <a:pt x="34" y="57"/>
                  </a:lnTo>
                  <a:lnTo>
                    <a:pt x="30" y="53"/>
                  </a:lnTo>
                  <a:close/>
                  <a:moveTo>
                    <a:pt x="38" y="61"/>
                  </a:moveTo>
                  <a:lnTo>
                    <a:pt x="54" y="46"/>
                  </a:lnTo>
                  <a:lnTo>
                    <a:pt x="58" y="49"/>
                  </a:lnTo>
                  <a:lnTo>
                    <a:pt x="42" y="65"/>
                  </a:lnTo>
                  <a:lnTo>
                    <a:pt x="38" y="61"/>
                  </a:lnTo>
                  <a:close/>
                  <a:moveTo>
                    <a:pt x="46" y="69"/>
                  </a:moveTo>
                  <a:lnTo>
                    <a:pt x="54" y="61"/>
                  </a:lnTo>
                  <a:lnTo>
                    <a:pt x="58" y="65"/>
                  </a:lnTo>
                  <a:lnTo>
                    <a:pt x="50" y="73"/>
                  </a:lnTo>
                  <a:lnTo>
                    <a:pt x="46" y="69"/>
                  </a:lnTo>
                  <a:close/>
                  <a:moveTo>
                    <a:pt x="54" y="76"/>
                  </a:moveTo>
                  <a:lnTo>
                    <a:pt x="69" y="61"/>
                  </a:lnTo>
                  <a:lnTo>
                    <a:pt x="73" y="65"/>
                  </a:lnTo>
                  <a:lnTo>
                    <a:pt x="58" y="80"/>
                  </a:lnTo>
                  <a:lnTo>
                    <a:pt x="54" y="76"/>
                  </a:lnTo>
                  <a:close/>
                  <a:moveTo>
                    <a:pt x="62" y="84"/>
                  </a:moveTo>
                  <a:lnTo>
                    <a:pt x="69" y="76"/>
                  </a:lnTo>
                  <a:lnTo>
                    <a:pt x="73" y="80"/>
                  </a:lnTo>
                  <a:lnTo>
                    <a:pt x="65" y="88"/>
                  </a:lnTo>
                  <a:lnTo>
                    <a:pt x="62" y="84"/>
                  </a:lnTo>
                  <a:close/>
                  <a:moveTo>
                    <a:pt x="69" y="91"/>
                  </a:moveTo>
                  <a:lnTo>
                    <a:pt x="85" y="76"/>
                  </a:lnTo>
                  <a:lnTo>
                    <a:pt x="89" y="80"/>
                  </a:lnTo>
                  <a:lnTo>
                    <a:pt x="73" y="95"/>
                  </a:lnTo>
                  <a:lnTo>
                    <a:pt x="69" y="91"/>
                  </a:lnTo>
                  <a:close/>
                  <a:moveTo>
                    <a:pt x="77" y="99"/>
                  </a:moveTo>
                  <a:lnTo>
                    <a:pt x="85" y="91"/>
                  </a:lnTo>
                  <a:lnTo>
                    <a:pt x="89" y="95"/>
                  </a:lnTo>
                  <a:lnTo>
                    <a:pt x="81" y="103"/>
                  </a:lnTo>
                  <a:lnTo>
                    <a:pt x="77" y="99"/>
                  </a:lnTo>
                  <a:close/>
                  <a:moveTo>
                    <a:pt x="85" y="107"/>
                  </a:moveTo>
                  <a:lnTo>
                    <a:pt x="100" y="91"/>
                  </a:lnTo>
                  <a:lnTo>
                    <a:pt x="104" y="95"/>
                  </a:lnTo>
                  <a:lnTo>
                    <a:pt x="89" y="111"/>
                  </a:lnTo>
                  <a:lnTo>
                    <a:pt x="85" y="107"/>
                  </a:lnTo>
                  <a:close/>
                  <a:moveTo>
                    <a:pt x="93" y="115"/>
                  </a:moveTo>
                  <a:lnTo>
                    <a:pt x="100" y="107"/>
                  </a:lnTo>
                  <a:lnTo>
                    <a:pt x="104" y="111"/>
                  </a:lnTo>
                  <a:lnTo>
                    <a:pt x="96" y="119"/>
                  </a:lnTo>
                  <a:lnTo>
                    <a:pt x="93" y="115"/>
                  </a:lnTo>
                  <a:close/>
                  <a:moveTo>
                    <a:pt x="100" y="123"/>
                  </a:moveTo>
                  <a:lnTo>
                    <a:pt x="115" y="107"/>
                  </a:lnTo>
                  <a:lnTo>
                    <a:pt x="119" y="111"/>
                  </a:lnTo>
                  <a:lnTo>
                    <a:pt x="104" y="127"/>
                  </a:lnTo>
                  <a:lnTo>
                    <a:pt x="100" y="123"/>
                  </a:lnTo>
                  <a:close/>
                  <a:moveTo>
                    <a:pt x="108" y="131"/>
                  </a:moveTo>
                  <a:lnTo>
                    <a:pt x="115" y="123"/>
                  </a:lnTo>
                  <a:lnTo>
                    <a:pt x="119" y="127"/>
                  </a:lnTo>
                  <a:lnTo>
                    <a:pt x="111" y="133"/>
                  </a:lnTo>
                  <a:lnTo>
                    <a:pt x="108" y="131"/>
                  </a:lnTo>
                  <a:close/>
                  <a:moveTo>
                    <a:pt x="115" y="137"/>
                  </a:moveTo>
                  <a:lnTo>
                    <a:pt x="131" y="123"/>
                  </a:lnTo>
                  <a:lnTo>
                    <a:pt x="135" y="127"/>
                  </a:lnTo>
                  <a:lnTo>
                    <a:pt x="119" y="141"/>
                  </a:lnTo>
                  <a:lnTo>
                    <a:pt x="115" y="137"/>
                  </a:lnTo>
                  <a:close/>
                  <a:moveTo>
                    <a:pt x="123" y="145"/>
                  </a:moveTo>
                  <a:lnTo>
                    <a:pt x="131" y="137"/>
                  </a:lnTo>
                  <a:lnTo>
                    <a:pt x="135" y="141"/>
                  </a:lnTo>
                  <a:lnTo>
                    <a:pt x="127" y="149"/>
                  </a:lnTo>
                  <a:lnTo>
                    <a:pt x="123" y="145"/>
                  </a:lnTo>
                  <a:close/>
                  <a:moveTo>
                    <a:pt x="131" y="153"/>
                  </a:moveTo>
                  <a:lnTo>
                    <a:pt x="147" y="137"/>
                  </a:lnTo>
                  <a:lnTo>
                    <a:pt x="149" y="141"/>
                  </a:lnTo>
                  <a:lnTo>
                    <a:pt x="135" y="157"/>
                  </a:lnTo>
                  <a:lnTo>
                    <a:pt x="131" y="153"/>
                  </a:lnTo>
                  <a:close/>
                  <a:moveTo>
                    <a:pt x="139" y="161"/>
                  </a:moveTo>
                  <a:lnTo>
                    <a:pt x="147" y="153"/>
                  </a:lnTo>
                  <a:lnTo>
                    <a:pt x="149" y="157"/>
                  </a:lnTo>
                  <a:lnTo>
                    <a:pt x="143" y="165"/>
                  </a:lnTo>
                  <a:lnTo>
                    <a:pt x="139" y="161"/>
                  </a:lnTo>
                  <a:close/>
                  <a:moveTo>
                    <a:pt x="147" y="169"/>
                  </a:moveTo>
                  <a:lnTo>
                    <a:pt x="161" y="153"/>
                  </a:lnTo>
                  <a:lnTo>
                    <a:pt x="165" y="157"/>
                  </a:lnTo>
                  <a:lnTo>
                    <a:pt x="149" y="173"/>
                  </a:lnTo>
                  <a:lnTo>
                    <a:pt x="147" y="169"/>
                  </a:lnTo>
                  <a:close/>
                  <a:moveTo>
                    <a:pt x="153" y="176"/>
                  </a:moveTo>
                  <a:lnTo>
                    <a:pt x="161" y="169"/>
                  </a:lnTo>
                  <a:lnTo>
                    <a:pt x="165" y="173"/>
                  </a:lnTo>
                  <a:lnTo>
                    <a:pt x="157" y="180"/>
                  </a:lnTo>
                  <a:lnTo>
                    <a:pt x="153" y="176"/>
                  </a:lnTo>
                  <a:close/>
                  <a:moveTo>
                    <a:pt x="161" y="184"/>
                  </a:moveTo>
                  <a:lnTo>
                    <a:pt x="177" y="169"/>
                  </a:lnTo>
                  <a:lnTo>
                    <a:pt x="181" y="173"/>
                  </a:lnTo>
                  <a:lnTo>
                    <a:pt x="165" y="188"/>
                  </a:lnTo>
                  <a:lnTo>
                    <a:pt x="161" y="184"/>
                  </a:lnTo>
                  <a:close/>
                </a:path>
              </a:pathLst>
            </a:custGeom>
            <a:solidFill>
              <a:srgbClr val="FFBF53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052" name="组合 28">
              <a:extLst>
                <a:ext uri="{FF2B5EF4-FFF2-40B4-BE49-F238E27FC236}">
                  <a16:creationId xmlns:a16="http://schemas.microsoft.com/office/drawing/2014/main" xmlns="" id="{C7074ED3-8F6C-46E3-ABCD-0C1049979736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590618" y="4691496"/>
              <a:ext cx="398463" cy="398463"/>
              <a:chOff x="6531804" y="2008188"/>
              <a:chExt cx="962025" cy="962025"/>
            </a:xfrm>
          </p:grpSpPr>
          <p:sp>
            <p:nvSpPr>
              <p:cNvPr id="19464" name="Rectangle 169">
                <a:extLst>
                  <a:ext uri="{FF2B5EF4-FFF2-40B4-BE49-F238E27FC236}">
                    <a16:creationId xmlns:a16="http://schemas.microsoft.com/office/drawing/2014/main" xmlns="" id="{A9122BE4-779E-49F6-8613-C12FF4168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4808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9465" name="Rectangle 170">
                <a:extLst>
                  <a:ext uri="{FF2B5EF4-FFF2-40B4-BE49-F238E27FC236}">
                    <a16:creationId xmlns:a16="http://schemas.microsoft.com/office/drawing/2014/main" xmlns="" id="{E7F84E0A-454E-4ECC-A3BD-4C3FB4188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4350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9466" name="Rectangle 171">
                <a:extLst>
                  <a:ext uri="{FF2B5EF4-FFF2-40B4-BE49-F238E27FC236}">
                    <a16:creationId xmlns:a16="http://schemas.microsoft.com/office/drawing/2014/main" xmlns="" id="{00939628-39FD-4973-8098-1952B5200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3894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9467" name="Rectangle 172">
                <a:extLst>
                  <a:ext uri="{FF2B5EF4-FFF2-40B4-BE49-F238E27FC236}">
                    <a16:creationId xmlns:a16="http://schemas.microsoft.com/office/drawing/2014/main" xmlns="" id="{FF73FE03-4824-4587-929A-094AAD422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3435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9468" name="Rectangle 173">
                <a:extLst>
                  <a:ext uri="{FF2B5EF4-FFF2-40B4-BE49-F238E27FC236}">
                    <a16:creationId xmlns:a16="http://schemas.microsoft.com/office/drawing/2014/main" xmlns="" id="{B1DE4D42-AC6E-4D4F-8E65-B10DAC72B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2980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9469" name="Rectangle 174">
                <a:extLst>
                  <a:ext uri="{FF2B5EF4-FFF2-40B4-BE49-F238E27FC236}">
                    <a16:creationId xmlns:a16="http://schemas.microsoft.com/office/drawing/2014/main" xmlns="" id="{F6BFB11D-E852-4D4C-A2C7-13B54F0C0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9259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9470" name="Rectangle 175">
                <a:extLst>
                  <a:ext uri="{FF2B5EF4-FFF2-40B4-BE49-F238E27FC236}">
                    <a16:creationId xmlns:a16="http://schemas.microsoft.com/office/drawing/2014/main" xmlns="" id="{4FA856CA-148B-4649-8185-F18B7B9BD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9717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9471" name="Rectangle 176">
                <a:extLst>
                  <a:ext uri="{FF2B5EF4-FFF2-40B4-BE49-F238E27FC236}">
                    <a16:creationId xmlns:a16="http://schemas.microsoft.com/office/drawing/2014/main" xmlns="" id="{D1532BDA-15B9-4B17-A9A5-B65DAFA58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0173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9472" name="Rectangle 177">
                <a:extLst>
                  <a:ext uri="{FF2B5EF4-FFF2-40B4-BE49-F238E27FC236}">
                    <a16:creationId xmlns:a16="http://schemas.microsoft.com/office/drawing/2014/main" xmlns="" id="{0AF8DC8C-753A-4CD3-9298-3FC426348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0631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  <p:sp>
            <p:nvSpPr>
              <p:cNvPr id="1062" name="Freeform 178">
                <a:extLst>
                  <a:ext uri="{FF2B5EF4-FFF2-40B4-BE49-F238E27FC236}">
                    <a16:creationId xmlns:a16="http://schemas.microsoft.com/office/drawing/2014/main" xmlns="" id="{D387FE10-58F0-409B-BF19-92809F990A3B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6531804" y="2008188"/>
                <a:ext cx="962025" cy="962025"/>
              </a:xfrm>
              <a:custGeom>
                <a:avLst/>
                <a:gdLst>
                  <a:gd name="T0" fmla="*/ 284 w 606"/>
                  <a:gd name="T1" fmla="*/ 0 h 606"/>
                  <a:gd name="T2" fmla="*/ 265 w 606"/>
                  <a:gd name="T3" fmla="*/ 0 h 606"/>
                  <a:gd name="T4" fmla="*/ 0 w 606"/>
                  <a:gd name="T5" fmla="*/ 455 h 606"/>
                  <a:gd name="T6" fmla="*/ 0 w 606"/>
                  <a:gd name="T7" fmla="*/ 474 h 606"/>
                  <a:gd name="T8" fmla="*/ 265 w 606"/>
                  <a:gd name="T9" fmla="*/ 606 h 606"/>
                  <a:gd name="T10" fmla="*/ 284 w 606"/>
                  <a:gd name="T11" fmla="*/ 606 h 606"/>
                  <a:gd name="T12" fmla="*/ 606 w 606"/>
                  <a:gd name="T13" fmla="*/ 474 h 606"/>
                  <a:gd name="T14" fmla="*/ 606 w 606"/>
                  <a:gd name="T15" fmla="*/ 455 h 606"/>
                  <a:gd name="T16" fmla="*/ 284 w 606"/>
                  <a:gd name="T17" fmla="*/ 0 h 606"/>
                  <a:gd name="T18" fmla="*/ 587 w 606"/>
                  <a:gd name="T19" fmla="*/ 462 h 606"/>
                  <a:gd name="T20" fmla="*/ 279 w 606"/>
                  <a:gd name="T21" fmla="*/ 587 h 606"/>
                  <a:gd name="T22" fmla="*/ 270 w 606"/>
                  <a:gd name="T23" fmla="*/ 587 h 606"/>
                  <a:gd name="T24" fmla="*/ 18 w 606"/>
                  <a:gd name="T25" fmla="*/ 462 h 606"/>
                  <a:gd name="T26" fmla="*/ 18 w 606"/>
                  <a:gd name="T27" fmla="*/ 459 h 606"/>
                  <a:gd name="T28" fmla="*/ 274 w 606"/>
                  <a:gd name="T29" fmla="*/ 21 h 606"/>
                  <a:gd name="T30" fmla="*/ 587 w 606"/>
                  <a:gd name="T31" fmla="*/ 462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6" h="606">
                    <a:moveTo>
                      <a:pt x="284" y="0"/>
                    </a:moveTo>
                    <a:lnTo>
                      <a:pt x="265" y="0"/>
                    </a:lnTo>
                    <a:lnTo>
                      <a:pt x="0" y="455"/>
                    </a:lnTo>
                    <a:lnTo>
                      <a:pt x="0" y="474"/>
                    </a:lnTo>
                    <a:lnTo>
                      <a:pt x="265" y="606"/>
                    </a:lnTo>
                    <a:lnTo>
                      <a:pt x="284" y="606"/>
                    </a:lnTo>
                    <a:lnTo>
                      <a:pt x="606" y="474"/>
                    </a:lnTo>
                    <a:lnTo>
                      <a:pt x="606" y="455"/>
                    </a:lnTo>
                    <a:lnTo>
                      <a:pt x="284" y="0"/>
                    </a:lnTo>
                    <a:close/>
                    <a:moveTo>
                      <a:pt x="587" y="462"/>
                    </a:moveTo>
                    <a:lnTo>
                      <a:pt x="279" y="587"/>
                    </a:lnTo>
                    <a:lnTo>
                      <a:pt x="270" y="587"/>
                    </a:lnTo>
                    <a:lnTo>
                      <a:pt x="18" y="462"/>
                    </a:lnTo>
                    <a:lnTo>
                      <a:pt x="18" y="459"/>
                    </a:lnTo>
                    <a:lnTo>
                      <a:pt x="274" y="21"/>
                    </a:lnTo>
                    <a:lnTo>
                      <a:pt x="587" y="462"/>
                    </a:lnTo>
                    <a:close/>
                  </a:path>
                </a:pathLst>
              </a:cu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4" name="Rectangle 179">
                <a:extLst>
                  <a:ext uri="{FF2B5EF4-FFF2-40B4-BE49-F238E27FC236}">
                    <a16:creationId xmlns:a16="http://schemas.microsoft.com/office/drawing/2014/main" xmlns="" id="{13258CFC-EE6E-46B5-8D66-E08CFA31E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1087" y="2010475"/>
                <a:ext cx="33328" cy="959738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</p:grpSp>
      </p:grpSp>
      <p:sp>
        <p:nvSpPr>
          <p:cNvPr id="1065" name="灯片编号占位符 5">
            <a:extLst>
              <a:ext uri="{FF2B5EF4-FFF2-40B4-BE49-F238E27FC236}">
                <a16:creationId xmlns:a16="http://schemas.microsoft.com/office/drawing/2014/main" xmlns="" id="{00D4DBBD-59DF-4D3E-AD95-1B66929474B7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D9EAF75-ABD7-4387-90FF-34248CD574D3}" type="slidenum">
              <a:rPr lang="zh-CN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3" name="文本框 10"/>
          <p:cNvSpPr txBox="1">
            <a:spLocks noChangeArrowheads="1"/>
          </p:cNvSpPr>
          <p:nvPr userDrawn="1"/>
        </p:nvSpPr>
        <p:spPr bwMode="auto">
          <a:xfrm>
            <a:off x="5603875" y="-15875"/>
            <a:ext cx="251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2</a:t>
            </a:r>
            <a:r>
              <a:rPr lang="en-US" altLang="zh-CN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.</a:t>
            </a:r>
            <a:r>
              <a:rPr lang="en-US" altLang="zh-CN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1 </a:t>
            </a: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圆的有关性质/</a:t>
            </a:r>
          </a:p>
        </p:txBody>
      </p:sp>
      <p:pic>
        <p:nvPicPr>
          <p:cNvPr id="44" name="Picture 2" descr="C:\Users\Administrator\Desktop\初中七彩课堂图标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21" y="-7315"/>
            <a:ext cx="1148941" cy="4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https://ss1.baidu.com/6ONXsjip0QIZ8tyhnq/it/u=3806147764,994740599&amp;fm=173&amp;app=25&amp;f=JPEG?w=600&amp;h=401&amp;s=E27BAF7653B36C37D6EBECC80300F0F3">
            <a:extLst>
              <a:ext uri="{FF2B5EF4-FFF2-40B4-BE49-F238E27FC236}">
                <a16:creationId xmlns:a16="http://schemas.microsoft.com/office/drawing/2014/main" xmlns="" id="{53696CBD-45ED-4711-8930-054E4733A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4"/>
          <a:stretch>
            <a:fillRect/>
          </a:stretch>
        </p:blipFill>
        <p:spPr bwMode="auto">
          <a:xfrm>
            <a:off x="-53108" y="-29874"/>
            <a:ext cx="9197108" cy="51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xmlns="" id="{53390758-B139-4062-8A07-BB91C25D5637}"/>
              </a:ext>
            </a:extLst>
          </p:cNvPr>
          <p:cNvSpPr txBox="1"/>
          <p:nvPr/>
        </p:nvSpPr>
        <p:spPr>
          <a:xfrm>
            <a:off x="1589238" y="1260757"/>
            <a:ext cx="6683375" cy="182357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lIns="68580" tIns="34290" rIns="68580" bIns="34290">
            <a:spAutoFit/>
          </a:bodyPr>
          <a:lstStyle/>
          <a:p>
            <a:pPr algn="ctr" eaLnBrk="0" hangingPunct="0">
              <a:defRPr/>
            </a:pP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/>
                <a:sym typeface="+mn-ea"/>
              </a:rPr>
              <a:t>24.1 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/>
                <a:sym typeface="+mn-ea"/>
              </a:rPr>
              <a:t>圆的有关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/>
                <a:sym typeface="+mn-ea"/>
              </a:rPr>
              <a:t>性质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宋体"/>
              <a:sym typeface="+mn-ea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宋体" panose="02010600030101010101" pitchFamily="2" charset="-122"/>
                <a:sym typeface="+mn-ea"/>
              </a:rPr>
              <a:t>24.1.3  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宋体" panose="02010600030101010101" pitchFamily="2" charset="-122"/>
                <a:sym typeface="+mn-ea"/>
              </a:rPr>
              <a:t>弧、弦、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宋体" panose="02010600030101010101" pitchFamily="2" charset="-122"/>
                <a:sym typeface="+mn-ea"/>
              </a:rPr>
              <a:t>圆心角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-36512" y="-20538"/>
            <a:ext cx="3261360" cy="36703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 strike="noStrike" noProof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FZXingKai-S04" panose="02010600030101010101"/>
                <a:sym typeface="+mn-ea"/>
              </a:rPr>
              <a:t>人教版 </a:t>
            </a:r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FZXingKai-S04" panose="02010600030101010101"/>
                <a:sym typeface="+mn-ea"/>
              </a:rPr>
              <a:t>数学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FZXingKai-S04" panose="02010600030101010101"/>
                <a:sym typeface="+mn-ea"/>
              </a:rPr>
              <a:t>九</a:t>
            </a:r>
            <a:r>
              <a:rPr lang="zh-CN" altLang="en-US" sz="2000" b="1" strike="noStrike" noProof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FZXingKai-S04" panose="02010600030101010101"/>
                <a:sym typeface="+mn-ea"/>
              </a:rPr>
              <a:t>年级 上册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FZXingKai-S04" panose="02010600030101010101"/>
              <a:sym typeface="+mn-ea"/>
            </a:endParaRPr>
          </a:p>
        </p:txBody>
      </p:sp>
      <p:pic>
        <p:nvPicPr>
          <p:cNvPr id="7" name="Picture 2" descr="C:\Users\Administrator\Desktop\初中七彩课堂图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21" y="-7315"/>
            <a:ext cx="1148941" cy="4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617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260850" y="2522538"/>
            <a:ext cx="3779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</a:rPr>
              <a:t>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</a:rPr>
              <a:t>AOB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</a:rPr>
              <a:t>＝∠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</a:rPr>
              <a:t>A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</a:rPr>
              <a:t>′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</a:rPr>
              <a:t>OB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</a:rPr>
              <a:t>′</a:t>
            </a:r>
            <a:endParaRPr lang="zh-CN" altLang="en-US" sz="2800" b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7346" name="Oval 20"/>
          <p:cNvSpPr>
            <a:spLocks noChangeArrowheads="1"/>
          </p:cNvSpPr>
          <p:nvPr/>
        </p:nvSpPr>
        <p:spPr bwMode="auto">
          <a:xfrm>
            <a:off x="1563688" y="2841625"/>
            <a:ext cx="1836737" cy="18367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3600">
                <a:solidFill>
                  <a:prstClr val="black"/>
                </a:solidFill>
                <a:latin typeface="Times New Roman"/>
              </a:rPr>
              <a:t>·</a:t>
            </a:r>
          </a:p>
        </p:txBody>
      </p:sp>
      <p:sp>
        <p:nvSpPr>
          <p:cNvPr id="57347" name="Text Box 26"/>
          <p:cNvSpPr txBox="1">
            <a:spLocks noChangeArrowheads="1"/>
          </p:cNvSpPr>
          <p:nvPr/>
        </p:nvSpPr>
        <p:spPr bwMode="auto">
          <a:xfrm>
            <a:off x="2320925" y="36941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1500" i="1">
                <a:solidFill>
                  <a:prstClr val="black"/>
                </a:solidFill>
                <a:latin typeface="Times New Roman"/>
              </a:rPr>
              <a:t>O</a:t>
            </a:r>
          </a:p>
        </p:txBody>
      </p:sp>
      <p:sp>
        <p:nvSpPr>
          <p:cNvPr id="57348" name="Text Box 27"/>
          <p:cNvSpPr txBox="1">
            <a:spLocks noChangeArrowheads="1"/>
          </p:cNvSpPr>
          <p:nvPr/>
        </p:nvSpPr>
        <p:spPr bwMode="auto">
          <a:xfrm>
            <a:off x="3348038" y="3533775"/>
            <a:ext cx="3238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1500" i="1">
                <a:solidFill>
                  <a:prstClr val="black"/>
                </a:solidFill>
                <a:latin typeface="Times New Roman"/>
              </a:rPr>
              <a:t>A</a:t>
            </a:r>
          </a:p>
        </p:txBody>
      </p:sp>
      <p:sp>
        <p:nvSpPr>
          <p:cNvPr id="1033" name="Text Box 28"/>
          <p:cNvSpPr txBox="1"/>
          <p:nvPr/>
        </p:nvSpPr>
        <p:spPr>
          <a:xfrm>
            <a:off x="2970213" y="2670175"/>
            <a:ext cx="377825" cy="29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1350" i="1" noProof="1">
                <a:solidFill>
                  <a:prstClr val="black"/>
                </a:solidFill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3119" name="Text Box 47"/>
          <p:cNvSpPr txBox="1"/>
          <p:nvPr/>
        </p:nvSpPr>
        <p:spPr>
          <a:xfrm flipH="1">
            <a:off x="2036763" y="2541588"/>
            <a:ext cx="485775" cy="30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1350" i="1" noProof="1">
                <a:solidFill>
                  <a:prstClr val="black"/>
                </a:solidFill>
                <a:ea typeface="宋体" panose="02010600030101010101" pitchFamily="2" charset="-122"/>
              </a:rPr>
              <a:t>A′</a:t>
            </a:r>
          </a:p>
        </p:txBody>
      </p:sp>
      <p:sp>
        <p:nvSpPr>
          <p:cNvPr id="3120" name="Text Box 48"/>
          <p:cNvSpPr txBox="1"/>
          <p:nvPr/>
        </p:nvSpPr>
        <p:spPr>
          <a:xfrm flipH="1">
            <a:off x="1109663" y="3044825"/>
            <a:ext cx="595312" cy="32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1500" i="1" noProof="1">
                <a:solidFill>
                  <a:prstClr val="black"/>
                </a:solidFill>
                <a:ea typeface="宋体" panose="02010600030101010101" pitchFamily="2" charset="-122"/>
              </a:rPr>
              <a:t>B</a:t>
            </a:r>
            <a:r>
              <a:rPr lang="en-US" altLang="zh-CN" sz="1350" noProof="1">
                <a:solidFill>
                  <a:prstClr val="black"/>
                </a:solidFill>
                <a:ea typeface="宋体" panose="02010600030101010101" pitchFamily="2" charset="-122"/>
              </a:rPr>
              <a:t>′</a:t>
            </a:r>
          </a:p>
        </p:txBody>
      </p:sp>
      <p:sp>
        <p:nvSpPr>
          <p:cNvPr id="57355" name="Text Box 4"/>
          <p:cNvSpPr txBox="1">
            <a:spLocks noChangeArrowheads="1"/>
          </p:cNvSpPr>
          <p:nvPr/>
        </p:nvSpPr>
        <p:spPr bwMode="auto">
          <a:xfrm>
            <a:off x="1168400" y="1120775"/>
            <a:ext cx="7816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     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如图，在⊙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中，将圆心角∠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AOB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绕圆心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旋转到∠</a:t>
            </a:r>
            <a:r>
              <a:rPr lang="en-US" altLang="zh-CN" sz="2800" b="1" i="1" dirty="0" smtClean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A'OB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'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的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位置，你能发现哪些等量关系？为什么？</a:t>
            </a:r>
          </a:p>
        </p:txBody>
      </p:sp>
      <p:grpSp>
        <p:nvGrpSpPr>
          <p:cNvPr id="1058" name="组合 1057"/>
          <p:cNvGrpSpPr>
            <a:grpSpLocks/>
          </p:cNvGrpSpPr>
          <p:nvPr/>
        </p:nvGrpSpPr>
        <p:grpSpPr bwMode="auto">
          <a:xfrm>
            <a:off x="1677988" y="2998788"/>
            <a:ext cx="1730375" cy="1162050"/>
            <a:chOff x="2148" y="1253"/>
            <a:chExt cx="1454" cy="976"/>
          </a:xfrm>
        </p:grpSpPr>
        <p:grpSp>
          <p:nvGrpSpPr>
            <p:cNvPr id="62492" name="组合 1049"/>
            <p:cNvGrpSpPr>
              <a:grpSpLocks/>
            </p:cNvGrpSpPr>
            <p:nvPr/>
          </p:nvGrpSpPr>
          <p:grpSpPr bwMode="auto">
            <a:xfrm rot="3600000">
              <a:off x="2496" y="1207"/>
              <a:ext cx="674" cy="1370"/>
              <a:chOff x="2496" y="1207"/>
              <a:chExt cx="674" cy="1370"/>
            </a:xfrm>
          </p:grpSpPr>
          <p:sp>
            <p:nvSpPr>
              <p:cNvPr id="57358" name="直接连接符 1047"/>
              <p:cNvSpPr>
                <a:spLocks noChangeShapeType="1"/>
              </p:cNvSpPr>
              <p:nvPr/>
            </p:nvSpPr>
            <p:spPr bwMode="auto">
              <a:xfrm flipH="1">
                <a:off x="2496" y="1208"/>
                <a:ext cx="673" cy="1362"/>
              </a:xfrm>
              <a:prstGeom prst="line">
                <a:avLst/>
              </a:prstGeom>
              <a:noFill/>
              <a:ln w="3175">
                <a:solidFill>
                  <a:srgbClr val="D1F6F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7359" name="直接连接符 1048"/>
              <p:cNvSpPr>
                <a:spLocks noChangeShapeType="1"/>
              </p:cNvSpPr>
              <p:nvPr/>
            </p:nvSpPr>
            <p:spPr bwMode="auto">
              <a:xfrm>
                <a:off x="2498" y="1208"/>
                <a:ext cx="672" cy="1370"/>
              </a:xfrm>
              <a:prstGeom prst="line">
                <a:avLst/>
              </a:prstGeom>
              <a:noFill/>
              <a:ln w="0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2493" name="组合 1052"/>
            <p:cNvGrpSpPr>
              <a:grpSpLocks/>
            </p:cNvGrpSpPr>
            <p:nvPr/>
          </p:nvGrpSpPr>
          <p:grpSpPr bwMode="auto">
            <a:xfrm>
              <a:off x="2835" y="1253"/>
              <a:ext cx="767" cy="635"/>
              <a:chOff x="2835" y="1253"/>
              <a:chExt cx="767" cy="635"/>
            </a:xfrm>
          </p:grpSpPr>
          <p:sp>
            <p:nvSpPr>
              <p:cNvPr id="57361" name="直接连接符 1050"/>
              <p:cNvSpPr>
                <a:spLocks noChangeShapeType="1"/>
              </p:cNvSpPr>
              <p:nvPr/>
            </p:nvSpPr>
            <p:spPr bwMode="auto">
              <a:xfrm flipV="1">
                <a:off x="2835" y="1253"/>
                <a:ext cx="418" cy="63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7362" name="直接连接符 1051"/>
              <p:cNvSpPr>
                <a:spLocks noChangeShapeType="1"/>
              </p:cNvSpPr>
              <p:nvPr/>
            </p:nvSpPr>
            <p:spPr bwMode="auto">
              <a:xfrm flipV="1">
                <a:off x="2835" y="1838"/>
                <a:ext cx="767" cy="4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055" name="组合 1054"/>
          <p:cNvGrpSpPr>
            <a:grpSpLocks/>
          </p:cNvGrpSpPr>
          <p:nvPr/>
        </p:nvGrpSpPr>
        <p:grpSpPr bwMode="auto">
          <a:xfrm>
            <a:off x="1683528" y="2841625"/>
            <a:ext cx="791394" cy="920750"/>
            <a:chOff x="2132" y="1147"/>
            <a:chExt cx="664" cy="772"/>
          </a:xfrm>
        </p:grpSpPr>
        <p:sp>
          <p:nvSpPr>
            <p:cNvPr id="57364" name="直接连接符 1055"/>
            <p:cNvSpPr>
              <a:spLocks noChangeShapeType="1"/>
            </p:cNvSpPr>
            <p:nvPr/>
          </p:nvSpPr>
          <p:spPr bwMode="auto">
            <a:xfrm flipH="1" flipV="1">
              <a:off x="2665" y="1147"/>
              <a:ext cx="131" cy="7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7365" name="直接连接符 1056"/>
            <p:cNvSpPr>
              <a:spLocks noChangeShapeType="1"/>
            </p:cNvSpPr>
            <p:nvPr/>
          </p:nvSpPr>
          <p:spPr bwMode="auto">
            <a:xfrm flipH="1" flipV="1">
              <a:off x="2132" y="1596"/>
              <a:ext cx="573" cy="3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59" name="直接连接符 1058"/>
          <p:cNvSpPr>
            <a:spLocks noChangeShapeType="1"/>
          </p:cNvSpPr>
          <p:nvPr/>
        </p:nvSpPr>
        <p:spPr bwMode="auto">
          <a:xfrm>
            <a:off x="3017838" y="2998788"/>
            <a:ext cx="382587" cy="695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60" name="直接连接符 1059"/>
          <p:cNvSpPr>
            <a:spLocks noChangeShapeType="1"/>
          </p:cNvSpPr>
          <p:nvPr/>
        </p:nvSpPr>
        <p:spPr bwMode="auto">
          <a:xfrm flipV="1">
            <a:off x="1683709" y="2862891"/>
            <a:ext cx="6159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grpSp>
        <p:nvGrpSpPr>
          <p:cNvPr id="1062" name="组合 1061"/>
          <p:cNvGrpSpPr>
            <a:grpSpLocks/>
          </p:cNvGrpSpPr>
          <p:nvPr/>
        </p:nvGrpSpPr>
        <p:grpSpPr bwMode="auto">
          <a:xfrm>
            <a:off x="4125913" y="3098800"/>
            <a:ext cx="3370262" cy="795338"/>
            <a:chOff x="772" y="2976"/>
            <a:chExt cx="2830" cy="666"/>
          </a:xfrm>
        </p:grpSpPr>
        <p:pic>
          <p:nvPicPr>
            <p:cNvPr id="62488" name="Picture 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976"/>
              <a:ext cx="1992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9" name="矩形 1060"/>
            <p:cNvSpPr>
              <a:spLocks noChangeArrowheads="1"/>
            </p:cNvSpPr>
            <p:nvPr/>
          </p:nvSpPr>
          <p:spPr bwMode="auto">
            <a:xfrm>
              <a:off x="772" y="3203"/>
              <a:ext cx="106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8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得到：</a:t>
              </a:r>
            </a:p>
          </p:txBody>
        </p:sp>
      </p:grpSp>
      <p:sp>
        <p:nvSpPr>
          <p:cNvPr id="57371" name="文本框 2"/>
          <p:cNvSpPr txBox="1">
            <a:spLocks noChangeArrowheads="1"/>
          </p:cNvSpPr>
          <p:nvPr/>
        </p:nvSpPr>
        <p:spPr bwMode="auto">
          <a:xfrm>
            <a:off x="5462588" y="3927475"/>
            <a:ext cx="2224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i="1" spc="-150" dirty="0">
                <a:solidFill>
                  <a:srgbClr val="FF0000"/>
                </a:solidFill>
                <a:latin typeface="Times New Roman"/>
              </a:rPr>
              <a:t>AB </a:t>
            </a:r>
            <a:r>
              <a:rPr lang="en-US" altLang="zh-CN" sz="2800" b="1" spc="-150" dirty="0">
                <a:solidFill>
                  <a:srgbClr val="FF0000"/>
                </a:solidFill>
                <a:latin typeface="Times New Roman"/>
              </a:rPr>
              <a:t>=</a:t>
            </a:r>
            <a:r>
              <a:rPr lang="en-US" altLang="zh-CN" sz="2800" b="1" i="1" spc="-300" dirty="0">
                <a:solidFill>
                  <a:srgbClr val="FF0000"/>
                </a:solidFill>
                <a:latin typeface="Times New Roman"/>
              </a:rPr>
              <a:t>A</a:t>
            </a:r>
            <a:r>
              <a:rPr lang="en-US" altLang="zh-CN" sz="2800" b="1" spc="-300" dirty="0">
                <a:solidFill>
                  <a:srgbClr val="FF0000"/>
                </a:solidFill>
                <a:latin typeface="Times New Roman"/>
              </a:rPr>
              <a:t>＇</a:t>
            </a:r>
            <a:r>
              <a:rPr lang="en-US" altLang="zh-CN" sz="2800" b="1" i="1" spc="-300" dirty="0">
                <a:solidFill>
                  <a:srgbClr val="FF0000"/>
                </a:solidFill>
                <a:latin typeface="Times New Roman"/>
              </a:rPr>
              <a:t>B</a:t>
            </a:r>
            <a:r>
              <a:rPr lang="en-US" altLang="zh-CN" sz="2800" b="1" spc="-150" dirty="0">
                <a:solidFill>
                  <a:srgbClr val="FF0000"/>
                </a:solidFill>
                <a:latin typeface="Times New Roman"/>
              </a:rPr>
              <a:t>＇</a:t>
            </a:r>
          </a:p>
        </p:txBody>
      </p:sp>
      <p:cxnSp>
        <p:nvCxnSpPr>
          <p:cNvPr id="31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文本框 18"/>
          <p:cNvSpPr txBox="1"/>
          <p:nvPr/>
        </p:nvSpPr>
        <p:spPr>
          <a:xfrm>
            <a:off x="517525" y="12700"/>
            <a:ext cx="1474788" cy="477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Times New Roman" pitchFamily="18" charset="0"/>
              </a:rPr>
              <a:t>探究新知</a:t>
            </a:r>
          </a:p>
        </p:txBody>
      </p:sp>
      <p:sp>
        <p:nvSpPr>
          <p:cNvPr id="33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矩形 4"/>
          <p:cNvSpPr>
            <a:spLocks noChangeArrowheads="1"/>
          </p:cNvSpPr>
          <p:nvPr/>
        </p:nvSpPr>
        <p:spPr bwMode="auto">
          <a:xfrm>
            <a:off x="3598863" y="525463"/>
            <a:ext cx="3897312" cy="461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  <a:sym typeface="+mn-ea"/>
              </a:rPr>
              <a:t>圆心角、弧、弦之间的关系</a:t>
            </a:r>
          </a:p>
        </p:txBody>
      </p:sp>
      <p:grpSp>
        <p:nvGrpSpPr>
          <p:cNvPr id="35" name="组合 18"/>
          <p:cNvGrpSpPr>
            <a:grpSpLocks/>
          </p:cNvGrpSpPr>
          <p:nvPr/>
        </p:nvGrpSpPr>
        <p:grpSpPr bwMode="auto">
          <a:xfrm>
            <a:off x="1833563" y="561975"/>
            <a:ext cx="1619250" cy="423863"/>
            <a:chOff x="2212975" y="741217"/>
            <a:chExt cx="1685925" cy="434649"/>
          </a:xfrm>
        </p:grpSpPr>
        <p:sp>
          <p:nvSpPr>
            <p:cNvPr id="36" name="圆角矩形 35"/>
            <p:cNvSpPr/>
            <p:nvPr/>
          </p:nvSpPr>
          <p:spPr>
            <a:xfrm>
              <a:off x="2212975" y="741217"/>
              <a:ext cx="1685925" cy="39720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kumimoji="1"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7" name="矩形 1"/>
            <p:cNvSpPr>
              <a:spLocks noChangeArrowheads="1"/>
            </p:cNvSpPr>
            <p:nvPr/>
          </p:nvSpPr>
          <p:spPr bwMode="auto">
            <a:xfrm>
              <a:off x="2267519" y="780287"/>
              <a:ext cx="1576836" cy="395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dirty="0">
                  <a:solidFill>
                    <a:prstClr val="white"/>
                  </a:solidFill>
                  <a:ea typeface="黑体" panose="02010609060101010101" pitchFamily="49" charset="-122"/>
                </a:rPr>
                <a:t>知识点 </a:t>
              </a:r>
              <a:r>
                <a:rPr lang="en-US" altLang="zh-CN" sz="2400" b="1" dirty="0">
                  <a:solidFill>
                    <a:prstClr val="white"/>
                  </a:solidFill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prstClr val="white"/>
                </a:solidFill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548634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23" dur="3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7346" grpId="0" animBg="1"/>
      <p:bldP spid="57347" grpId="0"/>
      <p:bldP spid="57348" grpId="0"/>
      <p:bldP spid="1033" grpId="0"/>
      <p:bldP spid="573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17525" y="1196975"/>
            <a:ext cx="8350250" cy="1470025"/>
            <a:chOff x="-120" y="1345"/>
            <a:chExt cx="6681" cy="1235"/>
          </a:xfrm>
        </p:grpSpPr>
        <p:sp>
          <p:nvSpPr>
            <p:cNvPr id="58371" name="Text Box 26"/>
            <p:cNvSpPr txBox="1">
              <a:spLocks noChangeArrowheads="1"/>
            </p:cNvSpPr>
            <p:nvPr/>
          </p:nvSpPr>
          <p:spPr bwMode="auto">
            <a:xfrm>
              <a:off x="-120" y="1417"/>
              <a:ext cx="668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anose="02010609060101010101" pitchFamily="49" charset="-122"/>
                </a:rPr>
                <a:t>       在⊙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anose="02010609060101010101" pitchFamily="49" charset="-122"/>
                </a:rPr>
                <a:t>O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anose="02010609060101010101" pitchFamily="49" charset="-122"/>
                </a:rPr>
                <a:t>中，如果∠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anose="02010609060101010101" pitchFamily="49" charset="-122"/>
                </a:rPr>
                <a:t>AOB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anose="02010609060101010101" pitchFamily="49" charset="-122"/>
                </a:rPr>
                <a:t>= ∠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anose="02010609060101010101" pitchFamily="49" charset="-122"/>
                </a:rPr>
                <a:t>COD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anose="02010609060101010101" pitchFamily="49" charset="-122"/>
                </a:rPr>
                <a:t>，那么，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anose="02010609060101010101" pitchFamily="49" charset="-122"/>
                </a:rPr>
                <a:t>AB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anose="02010609060101010101" pitchFamily="49" charset="-122"/>
                </a:rPr>
                <a:t>与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anose="02010609060101010101" pitchFamily="49" charset="-122"/>
                </a:rPr>
                <a:t>CD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anose="02010609060101010101" pitchFamily="49" charset="-122"/>
                </a:rPr>
                <a:t>，弦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anose="02010609060101010101" pitchFamily="49" charset="-122"/>
                </a:rPr>
                <a:t>AB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anose="02010609060101010101" pitchFamily="49" charset="-122"/>
                </a:rPr>
                <a:t>与弦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anose="02010609060101010101" pitchFamily="49" charset="-122"/>
                </a:rPr>
                <a:t>CD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anose="02010609060101010101" pitchFamily="49" charset="-122"/>
                </a:rPr>
                <a:t>有怎样的数量关系？</a:t>
              </a:r>
            </a:p>
          </p:txBody>
        </p:sp>
        <p:sp>
          <p:nvSpPr>
            <p:cNvPr id="63514" name="Rectangle 29"/>
            <p:cNvSpPr>
              <a:spLocks noChangeArrowheads="1"/>
            </p:cNvSpPr>
            <p:nvPr/>
          </p:nvSpPr>
          <p:spPr bwMode="auto">
            <a:xfrm>
              <a:off x="-49" y="1935"/>
              <a:ext cx="43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⌒</a:t>
              </a:r>
            </a:p>
          </p:txBody>
        </p:sp>
        <p:sp>
          <p:nvSpPr>
            <p:cNvPr id="63515" name="Rectangle 30"/>
            <p:cNvSpPr>
              <a:spLocks noChangeArrowheads="1"/>
            </p:cNvSpPr>
            <p:nvPr/>
          </p:nvSpPr>
          <p:spPr bwMode="auto">
            <a:xfrm>
              <a:off x="5557" y="1345"/>
              <a:ext cx="43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⌒</a:t>
              </a:r>
            </a:p>
          </p:txBody>
        </p:sp>
      </p:grpSp>
      <p:sp>
        <p:nvSpPr>
          <p:cNvPr id="63491" name="Text Box 52"/>
          <p:cNvSpPr txBox="1">
            <a:spLocks noChangeArrowheads="1"/>
          </p:cNvSpPr>
          <p:nvPr/>
        </p:nvSpPr>
        <p:spPr bwMode="auto">
          <a:xfrm flipH="1">
            <a:off x="7110413" y="2044700"/>
            <a:ext cx="48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C</a:t>
            </a:r>
          </a:p>
        </p:txBody>
      </p:sp>
      <p:grpSp>
        <p:nvGrpSpPr>
          <p:cNvPr id="63492" name="组合 50"/>
          <p:cNvGrpSpPr>
            <a:grpSpLocks/>
          </p:cNvGrpSpPr>
          <p:nvPr/>
        </p:nvGrpSpPr>
        <p:grpSpPr bwMode="auto">
          <a:xfrm>
            <a:off x="6308725" y="2381250"/>
            <a:ext cx="2244725" cy="1803400"/>
            <a:chOff x="5437188" y="2870838"/>
            <a:chExt cx="3095625" cy="2463800"/>
          </a:xfrm>
        </p:grpSpPr>
        <p:sp>
          <p:nvSpPr>
            <p:cNvPr id="63506" name="AutoShape 34"/>
            <p:cNvSpPr>
              <a:spLocks noChangeArrowheads="1"/>
            </p:cNvSpPr>
            <p:nvPr/>
          </p:nvSpPr>
          <p:spPr bwMode="auto">
            <a:xfrm rot="745306">
              <a:off x="6962775" y="3205801"/>
              <a:ext cx="1223963" cy="105886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3507" name="Oval 37"/>
            <p:cNvSpPr>
              <a:spLocks noChangeArrowheads="1"/>
            </p:cNvSpPr>
            <p:nvPr/>
          </p:nvSpPr>
          <p:spPr bwMode="auto">
            <a:xfrm>
              <a:off x="5651500" y="2885126"/>
              <a:ext cx="2449513" cy="24495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·</a:t>
              </a:r>
            </a:p>
          </p:txBody>
        </p:sp>
        <p:sp>
          <p:nvSpPr>
            <p:cNvPr id="63508" name="AutoShape 38"/>
            <p:cNvSpPr>
              <a:spLocks noChangeArrowheads="1"/>
            </p:cNvSpPr>
            <p:nvPr/>
          </p:nvSpPr>
          <p:spPr bwMode="auto">
            <a:xfrm rot="-5280000">
              <a:off x="5770563" y="2958151"/>
              <a:ext cx="1223962" cy="105886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3509" name="Text Box 39"/>
            <p:cNvSpPr txBox="1">
              <a:spLocks noChangeArrowheads="1"/>
            </p:cNvSpPr>
            <p:nvPr/>
          </p:nvSpPr>
          <p:spPr bwMode="auto">
            <a:xfrm>
              <a:off x="6516688" y="4180526"/>
              <a:ext cx="504825" cy="50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O</a:t>
              </a:r>
            </a:p>
          </p:txBody>
        </p:sp>
        <p:sp>
          <p:nvSpPr>
            <p:cNvPr id="63510" name="Text Box 40"/>
            <p:cNvSpPr txBox="1">
              <a:spLocks noChangeArrowheads="1"/>
            </p:cNvSpPr>
            <p:nvPr/>
          </p:nvSpPr>
          <p:spPr bwMode="auto">
            <a:xfrm>
              <a:off x="8101013" y="4253551"/>
              <a:ext cx="431800" cy="50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  <p:sp>
          <p:nvSpPr>
            <p:cNvPr id="63511" name="Text Box 41"/>
            <p:cNvSpPr txBox="1">
              <a:spLocks noChangeArrowheads="1"/>
            </p:cNvSpPr>
            <p:nvPr/>
          </p:nvSpPr>
          <p:spPr bwMode="auto">
            <a:xfrm>
              <a:off x="7667625" y="2870838"/>
              <a:ext cx="504825" cy="50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B</a:t>
              </a:r>
            </a:p>
          </p:txBody>
        </p:sp>
        <p:sp>
          <p:nvSpPr>
            <p:cNvPr id="63512" name="Text Box 53"/>
            <p:cNvSpPr txBox="1">
              <a:spLocks noChangeArrowheads="1"/>
            </p:cNvSpPr>
            <p:nvPr/>
          </p:nvSpPr>
          <p:spPr bwMode="auto">
            <a:xfrm flipH="1">
              <a:off x="5437188" y="3166113"/>
              <a:ext cx="792162" cy="50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D</a:t>
              </a:r>
              <a:endParaRPr lang="en-US" altLang="zh-CN" b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grpSp>
        <p:nvGrpSpPr>
          <p:cNvPr id="63493" name="组合 29"/>
          <p:cNvGrpSpPr>
            <a:grpSpLocks/>
          </p:cNvGrpSpPr>
          <p:nvPr/>
        </p:nvGrpSpPr>
        <p:grpSpPr bwMode="auto">
          <a:xfrm>
            <a:off x="157163" y="3013075"/>
            <a:ext cx="5903912" cy="1609725"/>
            <a:chOff x="357188" y="3528458"/>
            <a:chExt cx="5286375" cy="2143125"/>
          </a:xfrm>
        </p:grpSpPr>
        <p:sp>
          <p:nvSpPr>
            <p:cNvPr id="13335" name="矩形 44"/>
            <p:cNvSpPr/>
            <p:nvPr/>
          </p:nvSpPr>
          <p:spPr>
            <a:xfrm>
              <a:off x="357188" y="3528458"/>
              <a:ext cx="5286375" cy="21431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>
              <a:solidFill>
                <a:schemeClr val="accent6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zh-CN" altLang="en-US" noProof="1">
                  <a:solidFill>
                    <a:srgbClr val="00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        </a:t>
              </a:r>
              <a:r>
                <a:rPr lang="zh-CN" altLang="en-US" sz="2400" b="1" noProof="1">
                  <a:solidFill>
                    <a:srgbClr val="000000"/>
                  </a:solidFill>
                  <a:ea typeface="宋体" panose="02010600030101010101" pitchFamily="2" charset="-122"/>
                </a:rPr>
                <a:t>由圆的旋转不变性，可得：</a:t>
              </a:r>
              <a:endParaRPr lang="en-US" altLang="zh-CN" sz="2400" b="1" noProof="1">
                <a:solidFill>
                  <a:srgbClr val="000000"/>
                </a:solidFill>
                <a:ea typeface="宋体" panose="02010600030101010101" pitchFamily="2" charset="-122"/>
              </a:endParaRP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zh-CN" altLang="en-US" sz="2400" b="1" noProof="1">
                  <a:solidFill>
                    <a:srgbClr val="000000"/>
                  </a:solidFill>
                  <a:ea typeface="宋体" panose="02010600030101010101" pitchFamily="2" charset="-122"/>
                </a:rPr>
                <a:t>   在⊙</a:t>
              </a:r>
              <a:r>
                <a:rPr lang="en-US" altLang="zh-CN" sz="2400" b="1" i="1" noProof="1">
                  <a:solidFill>
                    <a:srgbClr val="000000"/>
                  </a:solidFill>
                  <a:ea typeface="宋体" panose="02010600030101010101" pitchFamily="2" charset="-122"/>
                </a:rPr>
                <a:t>O</a:t>
              </a:r>
              <a:r>
                <a:rPr lang="zh-CN" altLang="en-US" sz="2400" b="1" noProof="1">
                  <a:solidFill>
                    <a:srgbClr val="000000"/>
                  </a:solidFill>
                  <a:ea typeface="宋体" panose="02010600030101010101" pitchFamily="2" charset="-122"/>
                </a:rPr>
                <a:t>中，</a:t>
              </a:r>
              <a:r>
                <a:rPr lang="zh-CN" altLang="en-US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如果∠</a:t>
              </a:r>
              <a:r>
                <a:rPr lang="en-US" altLang="zh-CN" sz="2400" b="1" i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AOB</a:t>
              </a:r>
              <a:r>
                <a:rPr lang="en-US" altLang="zh-CN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= ∠</a:t>
              </a:r>
              <a:r>
                <a:rPr lang="en-US" altLang="zh-CN" sz="2400" b="1" i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COD</a:t>
              </a:r>
              <a:r>
                <a:rPr lang="zh-CN" altLang="en-US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，</a:t>
              </a:r>
              <a:endParaRPr lang="en-US" altLang="zh-CN" sz="2400" b="1" noProof="1">
                <a:solidFill>
                  <a:srgbClr val="FF0000"/>
                </a:solidFill>
                <a:ea typeface="宋体" panose="02010600030101010101" pitchFamily="2" charset="-122"/>
              </a:endParaRP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altLang="zh-CN" sz="2400" b="1" noProof="1">
                  <a:solidFill>
                    <a:prstClr val="black"/>
                  </a:solidFill>
                  <a:ea typeface="宋体" panose="02010600030101010101" pitchFamily="2" charset="-122"/>
                </a:rPr>
                <a:t>    </a:t>
              </a:r>
              <a:r>
                <a:rPr lang="zh-CN" altLang="en-US" sz="2400" b="1" noProof="1">
                  <a:solidFill>
                    <a:prstClr val="black"/>
                  </a:solidFill>
                  <a:ea typeface="宋体" panose="02010600030101010101" pitchFamily="2" charset="-122"/>
                </a:rPr>
                <a:t>  那么，</a:t>
              </a:r>
              <a:r>
                <a:rPr lang="en-US" altLang="zh-CN" sz="2400" b="1" i="1" dirty="0">
                  <a:solidFill>
                    <a:prstClr val="black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2400" b="1" i="1" dirty="0">
                  <a:solidFill>
                    <a:srgbClr val="FF0000"/>
                  </a:solidFill>
                  <a:ea typeface="宋体" panose="02010600030101010101" pitchFamily="2" charset="-122"/>
                </a:rPr>
                <a:t>AB</a:t>
              </a:r>
              <a:r>
                <a:rPr lang="zh-CN" altLang="en-US" sz="2400" b="1" dirty="0">
                  <a:solidFill>
                    <a:srgbClr val="FF0000"/>
                  </a:solidFill>
                  <a:ea typeface="宋体" panose="02010600030101010101" pitchFamily="2" charset="-122"/>
                </a:rPr>
                <a:t>与</a:t>
              </a:r>
              <a:r>
                <a:rPr lang="en-US" altLang="zh-CN" sz="2400" b="1" i="1" dirty="0">
                  <a:solidFill>
                    <a:srgbClr val="FF0000"/>
                  </a:solidFill>
                  <a:ea typeface="宋体" panose="02010600030101010101" pitchFamily="2" charset="-122"/>
                </a:rPr>
                <a:t>CD</a:t>
              </a:r>
              <a:r>
                <a:rPr lang="zh-CN" altLang="en-US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  </a:t>
              </a:r>
              <a:r>
                <a:rPr lang="zh-CN" altLang="en-US" sz="2400" b="1" noProof="1">
                  <a:solidFill>
                    <a:prstClr val="black"/>
                  </a:solidFill>
                  <a:ea typeface="宋体" panose="02010600030101010101" pitchFamily="2" charset="-122"/>
                </a:rPr>
                <a:t>，</a:t>
              </a:r>
              <a:r>
                <a:rPr lang="zh-CN" altLang="en-US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弦</a:t>
              </a:r>
              <a:r>
                <a:rPr lang="en-US" altLang="zh-CN" sz="2400" b="1" i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AB</a:t>
              </a:r>
              <a:r>
                <a:rPr lang="en-US" altLang="zh-CN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=</a:t>
              </a:r>
              <a:r>
                <a:rPr lang="zh-CN" altLang="en-US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弦</a:t>
              </a:r>
              <a:r>
                <a:rPr lang="en-US" altLang="zh-CN" sz="2400" b="1" i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CD</a:t>
              </a:r>
            </a:p>
          </p:txBody>
        </p:sp>
        <p:grpSp>
          <p:nvGrpSpPr>
            <p:cNvPr id="63501" name="组合 38"/>
            <p:cNvGrpSpPr>
              <a:grpSpLocks/>
            </p:cNvGrpSpPr>
            <p:nvPr/>
          </p:nvGrpSpPr>
          <p:grpSpPr bwMode="auto">
            <a:xfrm>
              <a:off x="508720" y="3571867"/>
              <a:ext cx="716582" cy="649287"/>
              <a:chOff x="588254" y="5301208"/>
              <a:chExt cx="717316" cy="648072"/>
            </a:xfrm>
          </p:grpSpPr>
          <p:grpSp>
            <p:nvGrpSpPr>
              <p:cNvPr id="63502" name="组合 35"/>
              <p:cNvGrpSpPr>
                <a:grpSpLocks/>
              </p:cNvGrpSpPr>
              <p:nvPr/>
            </p:nvGrpSpPr>
            <p:grpSpPr bwMode="auto">
              <a:xfrm>
                <a:off x="611560" y="5301208"/>
                <a:ext cx="648072" cy="648072"/>
                <a:chOff x="467544" y="5318792"/>
                <a:chExt cx="648072" cy="648072"/>
              </a:xfrm>
            </p:grpSpPr>
            <p:sp>
              <p:nvSpPr>
                <p:cNvPr id="63504" name="椭圆 56"/>
                <p:cNvSpPr>
                  <a:spLocks noChangeArrowheads="1"/>
                </p:cNvSpPr>
                <p:nvPr/>
              </p:nvSpPr>
              <p:spPr bwMode="auto">
                <a:xfrm>
                  <a:off x="467544" y="5318792"/>
                  <a:ext cx="648072" cy="648072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505" name="椭圆 57"/>
                <p:cNvSpPr>
                  <a:spLocks noChangeArrowheads="1"/>
                </p:cNvSpPr>
                <p:nvPr/>
              </p:nvSpPr>
              <p:spPr bwMode="auto">
                <a:xfrm>
                  <a:off x="539552" y="5318792"/>
                  <a:ext cx="504056" cy="504056"/>
                </a:xfrm>
                <a:prstGeom prst="ellipse">
                  <a:avLst/>
                </a:prstGeom>
                <a:solidFill>
                  <a:srgbClr val="0070C0">
                    <a:alpha val="6313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3503" name="TextBox 47"/>
              <p:cNvSpPr txBox="1">
                <a:spLocks noChangeArrowheads="1"/>
              </p:cNvSpPr>
              <p:nvPr/>
            </p:nvSpPr>
            <p:spPr bwMode="auto">
              <a:xfrm>
                <a:off x="588254" y="5312264"/>
                <a:ext cx="717316" cy="613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en-US" sz="2400" b="1" dirty="0">
                    <a:solidFill>
                      <a:srgbClr val="FFFFE9"/>
                    </a:solidFill>
                    <a:latin typeface="微软雅黑" pitchFamily="34" charset="-122"/>
                    <a:ea typeface="微软雅黑" pitchFamily="34" charset="-122"/>
                  </a:rPr>
                  <a:t>归纳</a:t>
                </a:r>
              </a:p>
            </p:txBody>
          </p:sp>
        </p:grpSp>
      </p:grpSp>
      <p:cxnSp>
        <p:nvCxnSpPr>
          <p:cNvPr id="25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495" name="文本框 18"/>
          <p:cNvSpPr txBox="1">
            <a:spLocks noChangeArrowheads="1"/>
          </p:cNvSpPr>
          <p:nvPr/>
        </p:nvSpPr>
        <p:spPr bwMode="auto">
          <a:xfrm>
            <a:off x="517525" y="51470"/>
            <a:ext cx="14589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srgbClr val="000000"/>
                </a:solidFill>
                <a:latin typeface="Segoe Print" pitchFamily="2" charset="0"/>
              </a:rPr>
              <a:t>探究新知</a:t>
            </a:r>
          </a:p>
        </p:txBody>
      </p:sp>
      <p:sp>
        <p:nvSpPr>
          <p:cNvPr id="27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矩形 12290"/>
          <p:cNvSpPr>
            <a:spLocks noChangeArrowheads="1"/>
          </p:cNvSpPr>
          <p:nvPr/>
        </p:nvSpPr>
        <p:spPr bwMode="auto">
          <a:xfrm>
            <a:off x="-1588" y="619125"/>
            <a:ext cx="9147176" cy="5413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在同圆中探究</a:t>
            </a:r>
          </a:p>
        </p:txBody>
      </p:sp>
      <p:sp>
        <p:nvSpPr>
          <p:cNvPr id="63498" name="Rectangle 30"/>
          <p:cNvSpPr>
            <a:spLocks noChangeArrowheads="1"/>
          </p:cNvSpPr>
          <p:nvPr/>
        </p:nvSpPr>
        <p:spPr bwMode="auto">
          <a:xfrm>
            <a:off x="1736725" y="40243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⌒</a:t>
            </a:r>
          </a:p>
        </p:txBody>
      </p:sp>
      <p:sp>
        <p:nvSpPr>
          <p:cNvPr id="63499" name="Rectangle 30"/>
          <p:cNvSpPr>
            <a:spLocks noChangeArrowheads="1"/>
          </p:cNvSpPr>
          <p:nvPr/>
        </p:nvSpPr>
        <p:spPr bwMode="auto">
          <a:xfrm>
            <a:off x="2410447" y="3997325"/>
            <a:ext cx="544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⌒</a:t>
            </a:r>
          </a:p>
        </p:txBody>
      </p:sp>
    </p:spTree>
    <p:extLst>
      <p:ext uri="{BB962C8B-B14F-4D97-AF65-F5344CB8AC3E}">
        <p14:creationId xmlns:p14="http://schemas.microsoft.com/office/powerpoint/2010/main" val="227172613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634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 rot="-4500000">
            <a:off x="758479" y="2795854"/>
            <a:ext cx="1971675" cy="1377950"/>
            <a:chOff x="0" y="0"/>
            <a:chExt cx="1657" cy="1157"/>
          </a:xfrm>
        </p:grpSpPr>
        <p:sp>
          <p:nvSpPr>
            <p:cNvPr id="64540" name="AutoShape 21"/>
            <p:cNvSpPr>
              <a:spLocks noChangeArrowheads="1"/>
            </p:cNvSpPr>
            <p:nvPr/>
          </p:nvSpPr>
          <p:spPr bwMode="auto">
            <a:xfrm rot="745306">
              <a:off x="886" y="0"/>
              <a:ext cx="771" cy="667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4541" name="AutoShape 23"/>
            <p:cNvSpPr>
              <a:spLocks noChangeArrowheads="1"/>
            </p:cNvSpPr>
            <p:nvPr/>
          </p:nvSpPr>
          <p:spPr bwMode="auto">
            <a:xfrm rot="-10080000">
              <a:off x="0" y="490"/>
              <a:ext cx="771" cy="667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827088" y="2547938"/>
            <a:ext cx="1836737" cy="18383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>
                <a:solidFill>
                  <a:prstClr val="black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b="1">
                <a:solidFill>
                  <a:prstClr val="black"/>
                </a:solidFill>
                <a:ea typeface="宋体" panose="02010600030101010101" pitchFamily="2" charset="-122"/>
                <a:cs typeface="Times New Roman" pitchFamily="18" charset="0"/>
              </a:rPr>
              <a:t>·</a:t>
            </a: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1422400" y="3422650"/>
            <a:ext cx="37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O</a:t>
            </a:r>
            <a:endParaRPr lang="en-US" altLang="zh-CN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1042988" y="2422525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A</a:t>
            </a:r>
            <a:endParaRPr lang="en-US" altLang="zh-CN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2117725" y="2354263"/>
            <a:ext cx="37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B</a:t>
            </a:r>
            <a:endParaRPr lang="en-US" altLang="zh-CN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0" name="Text Box 4"/>
          <p:cNvSpPr txBox="1">
            <a:spLocks noChangeArrowheads="1"/>
          </p:cNvSpPr>
          <p:nvPr/>
        </p:nvSpPr>
        <p:spPr bwMode="auto">
          <a:xfrm>
            <a:off x="785813" y="1152525"/>
            <a:ext cx="7551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        如图，在等圆中，如果∠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AOB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＝∠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CO 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′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D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，你发现的等量关系是否依然成立？为什么？</a:t>
            </a:r>
          </a:p>
        </p:txBody>
      </p:sp>
      <p:grpSp>
        <p:nvGrpSpPr>
          <p:cNvPr id="64520" name="Group 25"/>
          <p:cNvGrpSpPr>
            <a:grpSpLocks/>
          </p:cNvGrpSpPr>
          <p:nvPr/>
        </p:nvGrpSpPr>
        <p:grpSpPr bwMode="auto">
          <a:xfrm rot="-4500000">
            <a:off x="3148381" y="2795854"/>
            <a:ext cx="1971675" cy="1377950"/>
            <a:chOff x="0" y="0"/>
            <a:chExt cx="1657" cy="1157"/>
          </a:xfrm>
        </p:grpSpPr>
        <p:sp>
          <p:nvSpPr>
            <p:cNvPr id="64538" name="AutoShape 21"/>
            <p:cNvSpPr>
              <a:spLocks noChangeArrowheads="1"/>
            </p:cNvSpPr>
            <p:nvPr/>
          </p:nvSpPr>
          <p:spPr bwMode="auto">
            <a:xfrm rot="745306">
              <a:off x="886" y="0"/>
              <a:ext cx="771" cy="667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4539" name="AutoShape 23"/>
            <p:cNvSpPr>
              <a:spLocks noChangeArrowheads="1"/>
            </p:cNvSpPr>
            <p:nvPr/>
          </p:nvSpPr>
          <p:spPr bwMode="auto">
            <a:xfrm rot="-10080000">
              <a:off x="0" y="490"/>
              <a:ext cx="771" cy="667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4521" name="Oval 20"/>
          <p:cNvSpPr>
            <a:spLocks noChangeArrowheads="1"/>
          </p:cNvSpPr>
          <p:nvPr/>
        </p:nvSpPr>
        <p:spPr bwMode="auto">
          <a:xfrm>
            <a:off x="3252788" y="2562225"/>
            <a:ext cx="1836737" cy="18367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>
                <a:solidFill>
                  <a:prstClr val="black"/>
                </a:solidFill>
                <a:ea typeface="宋体" panose="02010600030101010101" pitchFamily="2" charset="-122"/>
              </a:rPr>
              <a:t>        </a:t>
            </a:r>
            <a:r>
              <a:rPr lang="en-US" altLang="zh-CN" b="1">
                <a:solidFill>
                  <a:prstClr val="black"/>
                </a:solidFill>
                <a:ea typeface="宋体" panose="02010600030101010101" pitchFamily="2" charset="-122"/>
                <a:cs typeface="Times New Roman" pitchFamily="18" charset="0"/>
              </a:rPr>
              <a:t>·</a:t>
            </a:r>
          </a:p>
        </p:txBody>
      </p:sp>
      <p:sp>
        <p:nvSpPr>
          <p:cNvPr id="64522" name="Text Box 26"/>
          <p:cNvSpPr txBox="1">
            <a:spLocks noChangeArrowheads="1"/>
          </p:cNvSpPr>
          <p:nvPr/>
        </p:nvSpPr>
        <p:spPr bwMode="auto">
          <a:xfrm>
            <a:off x="3790950" y="3435350"/>
            <a:ext cx="59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O</a:t>
            </a:r>
            <a:r>
              <a:rPr lang="en-US" altLang="zh-CN" b="1">
                <a:solidFill>
                  <a:prstClr val="black"/>
                </a:solidFill>
                <a:latin typeface="Times New Roman" pitchFamily="18" charset="0"/>
              </a:rPr>
              <a:t> ′</a:t>
            </a:r>
            <a:endParaRPr lang="en-US" altLang="zh-CN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3" name="Text Box 27"/>
          <p:cNvSpPr txBox="1">
            <a:spLocks noChangeArrowheads="1"/>
          </p:cNvSpPr>
          <p:nvPr/>
        </p:nvSpPr>
        <p:spPr bwMode="auto">
          <a:xfrm>
            <a:off x="3413125" y="2462213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C</a:t>
            </a:r>
            <a:endParaRPr lang="en-US" altLang="zh-CN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4" name="Text Box 28"/>
          <p:cNvSpPr txBox="1">
            <a:spLocks noChangeArrowheads="1"/>
          </p:cNvSpPr>
          <p:nvPr/>
        </p:nvSpPr>
        <p:spPr bwMode="auto">
          <a:xfrm>
            <a:off x="4538663" y="2409825"/>
            <a:ext cx="538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D</a:t>
            </a:r>
            <a:endParaRPr lang="en-US" altLang="zh-CN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525" name="组合 41"/>
          <p:cNvGrpSpPr>
            <a:grpSpLocks/>
          </p:cNvGrpSpPr>
          <p:nvPr/>
        </p:nvGrpSpPr>
        <p:grpSpPr bwMode="auto">
          <a:xfrm>
            <a:off x="5411788" y="2197100"/>
            <a:ext cx="3532187" cy="2863850"/>
            <a:chOff x="256279" y="4984089"/>
            <a:chExt cx="8459759" cy="1362906"/>
          </a:xfrm>
        </p:grpSpPr>
        <p:sp>
          <p:nvSpPr>
            <p:cNvPr id="14354" name="Text Box 31"/>
            <p:cNvSpPr txBox="1"/>
            <p:nvPr/>
          </p:nvSpPr>
          <p:spPr>
            <a:xfrm>
              <a:off x="358936" y="5018086"/>
              <a:ext cx="8357102" cy="1328909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accent6">
                  <a:lumMod val="75000"/>
                </a:schemeClr>
              </a:solidFill>
              <a:prstDash val="sysDash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altLang="zh-CN" sz="2100" b="1" noProof="1">
                  <a:solidFill>
                    <a:srgbClr val="000000"/>
                  </a:solidFill>
                  <a:ea typeface="华文新魏" panose="02010800040101010101" pitchFamily="2" charset="-122"/>
                </a:rPr>
                <a:t>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zh-CN" altLang="en-US" sz="2400" noProof="1">
                  <a:solidFill>
                    <a:srgbClr val="00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   </a:t>
              </a:r>
              <a:r>
                <a:rPr lang="zh-CN" altLang="en-US" sz="2400" b="1" noProof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通过平移和旋转将两个等圆变成同一个圆，可得：</a:t>
              </a:r>
              <a:endParaRPr lang="en-US" altLang="zh-CN" sz="240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zh-CN" altLang="en-US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    如果∠</a:t>
              </a:r>
              <a:r>
                <a:rPr lang="en-US" altLang="zh-CN" sz="2400" b="1" i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AOB</a:t>
              </a:r>
              <a:r>
                <a:rPr lang="en-US" altLang="zh-CN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=∠</a:t>
              </a:r>
              <a:r>
                <a:rPr lang="en-US" altLang="zh-CN" sz="2400" b="1" i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COD</a:t>
              </a:r>
              <a:r>
                <a:rPr lang="zh-CN" altLang="en-US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，</a:t>
              </a:r>
              <a:endParaRPr lang="en-US" altLang="zh-CN" sz="2400" b="1" noProof="1">
                <a:solidFill>
                  <a:srgbClr val="FF0000"/>
                </a:solidFill>
                <a:ea typeface="宋体" panose="02010600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    </a:t>
              </a:r>
              <a:r>
                <a:rPr lang="zh-CN" altLang="en-US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那么，</a:t>
              </a:r>
              <a:r>
                <a:rPr lang="en-US" altLang="zh-CN" sz="2400" b="1" i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AB</a:t>
              </a:r>
              <a:r>
                <a:rPr lang="en-US" altLang="zh-CN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=</a:t>
              </a:r>
              <a:r>
                <a:rPr lang="en-US" altLang="zh-CN" sz="2400" b="1" i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CD</a:t>
              </a:r>
              <a:r>
                <a:rPr lang="zh-CN" altLang="en-US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，</a:t>
              </a:r>
              <a:endParaRPr lang="en-US" altLang="zh-CN" sz="2400" b="1" noProof="1">
                <a:solidFill>
                  <a:srgbClr val="FF0000"/>
                </a:solidFill>
                <a:ea typeface="宋体" panose="02010600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        </a:t>
              </a:r>
              <a:r>
                <a:rPr lang="zh-CN" altLang="en-US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弦</a:t>
              </a:r>
              <a:r>
                <a:rPr lang="en-US" altLang="zh-CN" sz="2400" b="1" i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AB</a:t>
              </a:r>
              <a:r>
                <a:rPr lang="en-US" altLang="zh-CN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=</a:t>
              </a:r>
              <a:r>
                <a:rPr lang="zh-CN" altLang="en-US" sz="2400" b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弦</a:t>
              </a:r>
              <a:r>
                <a:rPr lang="en-US" altLang="zh-CN" sz="2400" b="1" i="1" noProof="1">
                  <a:solidFill>
                    <a:srgbClr val="FF0000"/>
                  </a:solidFill>
                  <a:ea typeface="宋体" panose="02010600030101010101" pitchFamily="2" charset="-122"/>
                </a:rPr>
                <a:t>CD.</a:t>
              </a:r>
            </a:p>
          </p:txBody>
        </p:sp>
        <p:grpSp>
          <p:nvGrpSpPr>
            <p:cNvPr id="64533" name="组合 38"/>
            <p:cNvGrpSpPr>
              <a:grpSpLocks/>
            </p:cNvGrpSpPr>
            <p:nvPr/>
          </p:nvGrpSpPr>
          <p:grpSpPr bwMode="auto">
            <a:xfrm>
              <a:off x="256279" y="4984089"/>
              <a:ext cx="2495717" cy="320753"/>
              <a:chOff x="407096" y="5070761"/>
              <a:chExt cx="2498276" cy="320152"/>
            </a:xfrm>
          </p:grpSpPr>
          <p:grpSp>
            <p:nvGrpSpPr>
              <p:cNvPr id="64534" name="组合 35"/>
              <p:cNvGrpSpPr>
                <a:grpSpLocks/>
              </p:cNvGrpSpPr>
              <p:nvPr/>
            </p:nvGrpSpPr>
            <p:grpSpPr bwMode="auto">
              <a:xfrm>
                <a:off x="407096" y="5070761"/>
                <a:ext cx="2167363" cy="320152"/>
                <a:chOff x="263080" y="5088345"/>
                <a:chExt cx="2167363" cy="320152"/>
              </a:xfrm>
            </p:grpSpPr>
            <p:sp>
              <p:nvSpPr>
                <p:cNvPr id="64536" name="椭圆 56"/>
                <p:cNvSpPr>
                  <a:spLocks noChangeArrowheads="1"/>
                </p:cNvSpPr>
                <p:nvPr/>
              </p:nvSpPr>
              <p:spPr bwMode="auto">
                <a:xfrm>
                  <a:off x="263080" y="5088345"/>
                  <a:ext cx="2167363" cy="320152"/>
                </a:xfrm>
                <a:prstGeom prst="ellipse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4537" name="椭圆 57"/>
                <p:cNvSpPr>
                  <a:spLocks noChangeArrowheads="1"/>
                </p:cNvSpPr>
                <p:nvPr/>
              </p:nvSpPr>
              <p:spPr bwMode="auto">
                <a:xfrm>
                  <a:off x="299488" y="5100371"/>
                  <a:ext cx="2079479" cy="298029"/>
                </a:xfrm>
                <a:prstGeom prst="ellipse">
                  <a:avLst/>
                </a:prstGeom>
                <a:solidFill>
                  <a:srgbClr val="0070C0">
                    <a:alpha val="63136"/>
                  </a:srgbClr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4535" name="TextBox 38"/>
              <p:cNvSpPr txBox="1">
                <a:spLocks noChangeArrowheads="1"/>
              </p:cNvSpPr>
              <p:nvPr/>
            </p:nvSpPr>
            <p:spPr bwMode="auto">
              <a:xfrm>
                <a:off x="483570" y="5136595"/>
                <a:ext cx="2421802" cy="219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en-US" sz="2400" b="1" dirty="0">
                    <a:solidFill>
                      <a:srgbClr val="FFFFE9"/>
                    </a:solidFill>
                    <a:latin typeface="微软雅黑" pitchFamily="34" charset="-122"/>
                    <a:ea typeface="微软雅黑" pitchFamily="34" charset="-122"/>
                  </a:rPr>
                  <a:t>归纳</a:t>
                </a:r>
              </a:p>
            </p:txBody>
          </p:sp>
        </p:grpSp>
      </p:grpSp>
      <p:sp>
        <p:nvSpPr>
          <p:cNvPr id="64526" name="Rectangle 32"/>
          <p:cNvSpPr>
            <a:spLocks noChangeArrowheads="1"/>
          </p:cNvSpPr>
          <p:nvPr/>
        </p:nvSpPr>
        <p:spPr bwMode="auto">
          <a:xfrm>
            <a:off x="6510338" y="4460875"/>
            <a:ext cx="493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⌒</a:t>
            </a:r>
          </a:p>
        </p:txBody>
      </p:sp>
      <p:sp>
        <p:nvSpPr>
          <p:cNvPr id="64527" name="Rectangle 32"/>
          <p:cNvSpPr>
            <a:spLocks noChangeArrowheads="1"/>
          </p:cNvSpPr>
          <p:nvPr/>
        </p:nvSpPr>
        <p:spPr bwMode="auto">
          <a:xfrm>
            <a:off x="7383463" y="4460875"/>
            <a:ext cx="493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⌒</a:t>
            </a:r>
          </a:p>
        </p:txBody>
      </p:sp>
      <p:cxnSp>
        <p:nvCxnSpPr>
          <p:cNvPr id="27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29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589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Segoe Print" pitchFamily="2" charset="0"/>
              </a:rPr>
              <a:t>探究新知</a:t>
            </a:r>
          </a:p>
        </p:txBody>
      </p:sp>
      <p:sp>
        <p:nvSpPr>
          <p:cNvPr id="29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矩形 12290"/>
          <p:cNvSpPr>
            <a:spLocks noChangeArrowheads="1"/>
          </p:cNvSpPr>
          <p:nvPr/>
        </p:nvSpPr>
        <p:spPr bwMode="auto">
          <a:xfrm>
            <a:off x="-28575" y="568325"/>
            <a:ext cx="9147175" cy="539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在等圆中探究</a:t>
            </a:r>
          </a:p>
        </p:txBody>
      </p:sp>
    </p:spTree>
    <p:extLst>
      <p:ext uri="{BB962C8B-B14F-4D97-AF65-F5344CB8AC3E}">
        <p14:creationId xmlns:p14="http://schemas.microsoft.com/office/powerpoint/2010/main" val="11042708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45466E-7 L 0.26667 -0.00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333" y="-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6434E-6 L 0.2592 0.002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951" y="1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7409E-6 L 0.27361 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681" y="1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1696E-6 L 0.25712 0.002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847" y="1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6539E-6 L 0.26371 -0.000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17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3" grpId="1" animBg="1"/>
      <p:bldP spid="54" grpId="0"/>
      <p:bldP spid="54" grpId="1"/>
      <p:bldP spid="55" grpId="0"/>
      <p:bldP spid="55" grpId="1"/>
      <p:bldP spid="56" grpId="0"/>
      <p:bldP spid="56" grpId="1"/>
      <p:bldP spid="64521" grpId="0" animBg="1"/>
      <p:bldP spid="64522" grpId="0"/>
      <p:bldP spid="64523" grpId="0"/>
      <p:bldP spid="64524" grpId="0"/>
      <p:bldP spid="64526" grpId="0"/>
      <p:bldP spid="645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143000" y="-53975"/>
            <a:ext cx="3095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39" name="Rectangle 7"/>
          <p:cNvSpPr>
            <a:spLocks noChangeArrowheads="1"/>
          </p:cNvSpPr>
          <p:nvPr/>
        </p:nvSpPr>
        <p:spPr bwMode="auto">
          <a:xfrm>
            <a:off x="338138" y="1317625"/>
            <a:ext cx="8189912" cy="1133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在同一个圆或等圆中，</a:t>
            </a: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如果圆心角相等，那么它们所对的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弧相等</a:t>
            </a: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，所对的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弦相等</a:t>
            </a: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．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644775" y="3159125"/>
            <a:ext cx="3143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b="1" dirty="0">
                <a:solidFill>
                  <a:prstClr val="black"/>
                </a:solidFill>
                <a:latin typeface="Times New Roman" pitchFamily="18" charset="0"/>
                <a:ea typeface="楷体_GB2312" pitchFamily="49" charset="-122"/>
              </a:rPr>
              <a:t>①∠</a:t>
            </a:r>
            <a:r>
              <a:rPr lang="zh-CN" altLang="zh-CN" sz="2800" b="1" i="1" dirty="0">
                <a:solidFill>
                  <a:prstClr val="black"/>
                </a:solidFill>
                <a:latin typeface="+mn-lt"/>
                <a:ea typeface="楷体_GB2312" pitchFamily="49" charset="-122"/>
              </a:rPr>
              <a:t>AOB</a:t>
            </a:r>
            <a:r>
              <a:rPr lang="zh-CN" altLang="zh-CN" sz="2800" b="1" dirty="0">
                <a:solidFill>
                  <a:prstClr val="black"/>
                </a:solidFill>
                <a:latin typeface="Times New Roman" pitchFamily="18" charset="0"/>
                <a:ea typeface="楷体_GB2312" pitchFamily="49" charset="-122"/>
              </a:rPr>
              <a:t>=∠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itchFamily="18" charset="0"/>
                <a:ea typeface="楷体_GB2312" pitchFamily="49" charset="-122"/>
              </a:rPr>
              <a:t>C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 pitchFamily="18" charset="0"/>
                <a:ea typeface="楷体_GB2312" pitchFamily="49" charset="-122"/>
              </a:rPr>
              <a:t>O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itchFamily="18" charset="0"/>
                <a:ea typeface="楷体_GB2312" pitchFamily="49" charset="-122"/>
              </a:rPr>
              <a:t>D</a:t>
            </a:r>
            <a:endParaRPr lang="zh-CN" altLang="zh-CN" sz="2800" b="1" dirty="0">
              <a:solidFill>
                <a:prstClr val="black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5788025" y="3240088"/>
            <a:ext cx="477838" cy="280987"/>
          </a:xfrm>
          <a:prstGeom prst="rightArrow">
            <a:avLst>
              <a:gd name="adj1" fmla="val 50000"/>
              <a:gd name="adj2" fmla="val 65000"/>
            </a:avLst>
          </a:prstGeom>
          <a:solidFill>
            <a:schemeClr val="accent2">
              <a:lumMod val="75000"/>
            </a:schemeClr>
          </a:solidFill>
          <a:ln w="9525" cmpd="sng">
            <a:noFill/>
            <a:miter lim="800000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AutoShape 9"/>
          <p:cNvSpPr>
            <a:spLocks/>
          </p:cNvSpPr>
          <p:nvPr/>
        </p:nvSpPr>
        <p:spPr bwMode="auto">
          <a:xfrm>
            <a:off x="6378575" y="3079750"/>
            <a:ext cx="55563" cy="641350"/>
          </a:xfrm>
          <a:prstGeom prst="leftBrace">
            <a:avLst>
              <a:gd name="adj1" fmla="val 12066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34138" y="2782888"/>
            <a:ext cx="2400300" cy="693737"/>
            <a:chOff x="0" y="0"/>
            <a:chExt cx="2016" cy="583"/>
          </a:xfrm>
        </p:grpSpPr>
        <p:sp>
          <p:nvSpPr>
            <p:cNvPr id="65559" name="Text Box 11"/>
            <p:cNvSpPr txBox="1">
              <a:spLocks noChangeArrowheads="1"/>
            </p:cNvSpPr>
            <p:nvPr/>
          </p:nvSpPr>
          <p:spPr bwMode="auto">
            <a:xfrm>
              <a:off x="0" y="144"/>
              <a:ext cx="201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800" b="1">
                  <a:solidFill>
                    <a:prstClr val="black"/>
                  </a:solidFill>
                  <a:latin typeface="Times New Roman" pitchFamily="18" charset="0"/>
                  <a:ea typeface="楷体_GB2312" pitchFamily="49" charset="-122"/>
                </a:rPr>
                <a:t>②</a:t>
              </a:r>
              <a:r>
                <a:rPr lang="zh-CN" altLang="zh-CN" sz="2800" b="1" i="1">
                  <a:solidFill>
                    <a:prstClr val="black"/>
                  </a:solidFill>
                  <a:latin typeface="Times New Roman" pitchFamily="18" charset="0"/>
                  <a:ea typeface="楷体_GB2312" pitchFamily="49" charset="-122"/>
                </a:rPr>
                <a:t>AB=</a:t>
              </a:r>
              <a:r>
                <a:rPr lang="en-US" altLang="zh-CN" sz="2800" b="1" i="1">
                  <a:solidFill>
                    <a:prstClr val="black"/>
                  </a:solidFill>
                  <a:latin typeface="Times New Roman" pitchFamily="18" charset="0"/>
                  <a:ea typeface="楷体_GB2312" pitchFamily="49" charset="-122"/>
                </a:rPr>
                <a:t>CD</a:t>
              </a:r>
              <a:endParaRPr lang="zh-CN" altLang="zh-CN" sz="2800" b="1">
                <a:solidFill>
                  <a:prstClr val="black"/>
                </a:solidFill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65560" name="Text Box 12"/>
            <p:cNvSpPr txBox="1">
              <a:spLocks noChangeArrowheads="1"/>
            </p:cNvSpPr>
            <p:nvPr/>
          </p:nvSpPr>
          <p:spPr bwMode="auto">
            <a:xfrm>
              <a:off x="288" y="0"/>
              <a:ext cx="144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800" b="1">
                  <a:solidFill>
                    <a:prstClr val="black"/>
                  </a:solidFill>
                  <a:latin typeface="Times New Roman" pitchFamily="18" charset="0"/>
                  <a:ea typeface="楷体_GB2312" pitchFamily="49" charset="-122"/>
                </a:rPr>
                <a:t>⌒</a:t>
              </a:r>
              <a:r>
                <a:rPr lang="en-US" altLang="zh-CN" sz="2800" b="1">
                  <a:solidFill>
                    <a:prstClr val="black"/>
                  </a:solidFill>
                  <a:latin typeface="Times New Roman" pitchFamily="18" charset="0"/>
                  <a:ea typeface="楷体_GB2312" pitchFamily="49" charset="-122"/>
                </a:rPr>
                <a:t>    </a:t>
              </a:r>
              <a:r>
                <a:rPr lang="zh-CN" altLang="zh-CN" sz="2800" b="1">
                  <a:solidFill>
                    <a:prstClr val="black"/>
                  </a:solidFill>
                  <a:latin typeface="Times New Roman" pitchFamily="18" charset="0"/>
                  <a:ea typeface="楷体_GB2312" pitchFamily="49" charset="-122"/>
                </a:rPr>
                <a:t>⌒</a:t>
              </a:r>
            </a:p>
          </p:txBody>
        </p:sp>
      </p:grp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6434138" y="3440113"/>
            <a:ext cx="2286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b="1">
                <a:solidFill>
                  <a:prstClr val="black"/>
                </a:solidFill>
                <a:latin typeface="Times New Roman" pitchFamily="18" charset="0"/>
                <a:ea typeface="楷体_GB2312" pitchFamily="49" charset="-122"/>
              </a:rPr>
              <a:t>③</a:t>
            </a:r>
            <a:r>
              <a:rPr lang="zh-CN" altLang="zh-CN" sz="2800" b="1" i="1">
                <a:solidFill>
                  <a:prstClr val="black"/>
                </a:solidFill>
                <a:latin typeface="Times New Roman" pitchFamily="18" charset="0"/>
                <a:ea typeface="楷体_GB2312" pitchFamily="49" charset="-122"/>
              </a:rPr>
              <a:t>AB=</a:t>
            </a:r>
            <a:r>
              <a:rPr lang="en-US" altLang="zh-CN" sz="2800" b="1" i="1">
                <a:solidFill>
                  <a:prstClr val="black"/>
                </a:solidFill>
                <a:latin typeface="Times New Roman" pitchFamily="18" charset="0"/>
                <a:ea typeface="楷体_GB2312" pitchFamily="49" charset="-122"/>
              </a:rPr>
              <a:t>CD</a:t>
            </a:r>
            <a:endParaRPr lang="zh-CN" altLang="zh-CN" sz="2800" b="1">
              <a:solidFill>
                <a:prstClr val="black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433388" y="2695575"/>
            <a:ext cx="2243137" cy="1728788"/>
            <a:chOff x="0" y="0"/>
            <a:chExt cx="2239" cy="1724"/>
          </a:xfrm>
        </p:grpSpPr>
        <p:sp>
          <p:nvSpPr>
            <p:cNvPr id="65550" name="AutoShape 62"/>
            <p:cNvSpPr>
              <a:spLocks noChangeAspect="1" noChangeArrowheads="1"/>
            </p:cNvSpPr>
            <p:nvPr/>
          </p:nvSpPr>
          <p:spPr bwMode="auto">
            <a:xfrm rot="1031913">
              <a:off x="354" y="284"/>
              <a:ext cx="710" cy="613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 b="1">
                <a:solidFill>
                  <a:prstClr val="black"/>
                </a:solidFill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65551" name="AutoShape 61"/>
            <p:cNvSpPr>
              <a:spLocks noChangeAspect="1" noChangeArrowheads="1"/>
            </p:cNvSpPr>
            <p:nvPr/>
          </p:nvSpPr>
          <p:spPr bwMode="auto">
            <a:xfrm>
              <a:off x="969" y="384"/>
              <a:ext cx="710" cy="613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 b="1">
                <a:solidFill>
                  <a:prstClr val="black"/>
                </a:solidFill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65552" name="Text Box 17"/>
            <p:cNvSpPr txBox="1">
              <a:spLocks noChangeArrowheads="1"/>
            </p:cNvSpPr>
            <p:nvPr/>
          </p:nvSpPr>
          <p:spPr bwMode="auto">
            <a:xfrm>
              <a:off x="1695" y="816"/>
              <a:ext cx="54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b="1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endParaRPr lang="zh-CN" altLang="zh-CN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553" name="Text Box 18"/>
            <p:cNvSpPr txBox="1">
              <a:spLocks noChangeArrowheads="1"/>
            </p:cNvSpPr>
            <p:nvPr/>
          </p:nvSpPr>
          <p:spPr bwMode="auto">
            <a:xfrm>
              <a:off x="1286" y="91"/>
              <a:ext cx="54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b="1" i="1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  <a:endParaRPr lang="zh-CN" altLang="zh-CN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554" name="Text Box 20"/>
            <p:cNvSpPr txBox="1">
              <a:spLocks noChangeArrowheads="1"/>
            </p:cNvSpPr>
            <p:nvPr/>
          </p:nvSpPr>
          <p:spPr bwMode="auto">
            <a:xfrm>
              <a:off x="788" y="943"/>
              <a:ext cx="362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b="1" i="1">
                  <a:solidFill>
                    <a:prstClr val="black"/>
                  </a:solidFill>
                  <a:latin typeface="Times New Roman" pitchFamily="18" charset="0"/>
                </a:rPr>
                <a:t>O</a:t>
              </a:r>
              <a:endParaRPr lang="zh-CN" altLang="zh-CN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555" name="Oval 55"/>
            <p:cNvSpPr>
              <a:spLocks noChangeAspect="1" noChangeArrowheads="1"/>
            </p:cNvSpPr>
            <p:nvPr/>
          </p:nvSpPr>
          <p:spPr bwMode="auto">
            <a:xfrm>
              <a:off x="243" y="273"/>
              <a:ext cx="1451" cy="1451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 b="1">
                <a:solidFill>
                  <a:prstClr val="black"/>
                </a:solidFill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65556" name="Oval 60"/>
            <p:cNvSpPr>
              <a:spLocks noChangeAspect="1" noChangeArrowheads="1"/>
            </p:cNvSpPr>
            <p:nvPr/>
          </p:nvSpPr>
          <p:spPr bwMode="auto">
            <a:xfrm>
              <a:off x="945" y="973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 b="1">
                <a:solidFill>
                  <a:prstClr val="black"/>
                </a:solidFill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65557" name="Rectangle 63"/>
            <p:cNvSpPr>
              <a:spLocks noChangeArrowheads="1"/>
            </p:cNvSpPr>
            <p:nvPr/>
          </p:nvSpPr>
          <p:spPr bwMode="auto">
            <a:xfrm>
              <a:off x="0" y="590"/>
              <a:ext cx="606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ea typeface="宋体" panose="02010600030101010101" pitchFamily="2" charset="-122"/>
                </a:rPr>
                <a:t>D</a:t>
              </a:r>
              <a:endParaRPr lang="en-US" altLang="zh-CN" b="1" i="1">
                <a:solidFill>
                  <a:prstClr val="black"/>
                </a:solidFill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65558" name="Rectangle 64"/>
            <p:cNvSpPr>
              <a:spLocks noChangeArrowheads="1"/>
            </p:cNvSpPr>
            <p:nvPr/>
          </p:nvSpPr>
          <p:spPr bwMode="auto">
            <a:xfrm>
              <a:off x="589" y="0"/>
              <a:ext cx="606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ea typeface="宋体" panose="02010600030101010101" pitchFamily="2" charset="-122"/>
                </a:rPr>
                <a:t>C</a:t>
              </a:r>
              <a:endParaRPr lang="en-US" altLang="zh-CN" b="1" i="1">
                <a:solidFill>
                  <a:prstClr val="black"/>
                </a:solidFill>
                <a:ea typeface="宋体" panose="02010600030101010101" pitchFamily="2" charset="-122"/>
                <a:cs typeface="Times New Roman" pitchFamily="18" charset="0"/>
              </a:endParaRPr>
            </a:p>
          </p:txBody>
        </p:sp>
      </p:grpSp>
      <p:cxnSp>
        <p:nvCxnSpPr>
          <p:cNvPr id="25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47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589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Segoe Print" pitchFamily="2" charset="0"/>
              </a:rPr>
              <a:t>探究新知</a:t>
            </a:r>
          </a:p>
        </p:txBody>
      </p:sp>
      <p:sp>
        <p:nvSpPr>
          <p:cNvPr id="27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矩形 12290"/>
          <p:cNvSpPr>
            <a:spLocks noChangeArrowheads="1"/>
          </p:cNvSpPr>
          <p:nvPr/>
        </p:nvSpPr>
        <p:spPr bwMode="auto">
          <a:xfrm>
            <a:off x="-1588" y="619125"/>
            <a:ext cx="9147176" cy="5413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弧、弦与圆心角的关系定理</a:t>
            </a:r>
          </a:p>
        </p:txBody>
      </p:sp>
    </p:spTree>
    <p:extLst>
      <p:ext uri="{BB962C8B-B14F-4D97-AF65-F5344CB8AC3E}">
        <p14:creationId xmlns:p14="http://schemas.microsoft.com/office/powerpoint/2010/main" val="10514218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ldLvl="0" animBg="1"/>
      <p:bldP spid="44" grpId="0" bldLvl="0" animBg="1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4"/>
          <p:cNvSpPr txBox="1">
            <a:spLocks noChangeArrowheads="1"/>
          </p:cNvSpPr>
          <p:nvPr/>
        </p:nvSpPr>
        <p:spPr bwMode="auto">
          <a:xfrm>
            <a:off x="338138" y="506413"/>
            <a:ext cx="84232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b="1" noProof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【</a:t>
            </a:r>
            <a:r>
              <a:rPr lang="zh-CN" altLang="en-US" sz="2800" b="1" noProof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想一想</a:t>
            </a:r>
            <a:r>
              <a:rPr lang="zh-CN" altLang="zh-CN" sz="2800" b="1" noProof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sz="2800" b="1" noProof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定理“</a:t>
            </a:r>
            <a:r>
              <a:rPr lang="zh-CN" altLang="en-US" sz="2800" b="1" noProof="1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在同圆或等圆中，相等的圆心角所对的弧相等，所对的弦也相等．</a:t>
            </a:r>
            <a:r>
              <a:rPr lang="zh-CN" altLang="en-US" sz="2800" b="1" noProof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”中，可否把条件“在同圆或等圆中”去掉？为什么？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1463675" y="2492375"/>
            <a:ext cx="251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不可以，如图</a:t>
            </a:r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grpSp>
        <p:nvGrpSpPr>
          <p:cNvPr id="66564" name="组合 42"/>
          <p:cNvGrpSpPr>
            <a:grpSpLocks/>
          </p:cNvGrpSpPr>
          <p:nvPr/>
        </p:nvGrpSpPr>
        <p:grpSpPr bwMode="auto">
          <a:xfrm>
            <a:off x="4679950" y="2740025"/>
            <a:ext cx="2001838" cy="1636713"/>
            <a:chOff x="936425" y="3190617"/>
            <a:chExt cx="2668437" cy="2183145"/>
          </a:xfrm>
        </p:grpSpPr>
        <p:grpSp>
          <p:nvGrpSpPr>
            <p:cNvPr id="66568" name="Group 65"/>
            <p:cNvGrpSpPr>
              <a:grpSpLocks/>
            </p:cNvGrpSpPr>
            <p:nvPr/>
          </p:nvGrpSpPr>
          <p:grpSpPr bwMode="auto">
            <a:xfrm>
              <a:off x="936425" y="3190617"/>
              <a:ext cx="2668437" cy="2183145"/>
              <a:chOff x="243" y="91"/>
              <a:chExt cx="1996" cy="1633"/>
            </a:xfrm>
          </p:grpSpPr>
          <p:sp>
            <p:nvSpPr>
              <p:cNvPr id="66573" name="AutoShape 61"/>
              <p:cNvSpPr>
                <a:spLocks noChangeAspect="1" noChangeArrowheads="1"/>
              </p:cNvSpPr>
              <p:nvPr/>
            </p:nvSpPr>
            <p:spPr bwMode="auto">
              <a:xfrm>
                <a:off x="969" y="384"/>
                <a:ext cx="710" cy="613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zh-CN" b="1">
                  <a:solidFill>
                    <a:prstClr val="black"/>
                  </a:solidFill>
                  <a:ea typeface="宋体" panose="02010600030101010101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6574" name="Text Box 17"/>
              <p:cNvSpPr txBox="1">
                <a:spLocks noChangeArrowheads="1"/>
              </p:cNvSpPr>
              <p:nvPr/>
            </p:nvSpPr>
            <p:spPr bwMode="auto">
              <a:xfrm>
                <a:off x="1695" y="816"/>
                <a:ext cx="544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A</a:t>
                </a:r>
                <a:endParaRPr lang="zh-CN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575" name="Text Box 18"/>
              <p:cNvSpPr txBox="1">
                <a:spLocks noChangeArrowheads="1"/>
              </p:cNvSpPr>
              <p:nvPr/>
            </p:nvSpPr>
            <p:spPr bwMode="auto">
              <a:xfrm>
                <a:off x="1286" y="91"/>
                <a:ext cx="544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B</a:t>
                </a:r>
                <a:endParaRPr lang="zh-CN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576" name="Text Box 20"/>
              <p:cNvSpPr txBox="1">
                <a:spLocks noChangeArrowheads="1"/>
              </p:cNvSpPr>
              <p:nvPr/>
            </p:nvSpPr>
            <p:spPr bwMode="auto">
              <a:xfrm>
                <a:off x="788" y="943"/>
                <a:ext cx="362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O</a:t>
                </a:r>
                <a:endParaRPr lang="zh-CN" altLang="zh-CN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577" name="Oval 55"/>
              <p:cNvSpPr>
                <a:spLocks noChangeAspect="1" noChangeArrowheads="1"/>
              </p:cNvSpPr>
              <p:nvPr/>
            </p:nvSpPr>
            <p:spPr bwMode="auto">
              <a:xfrm>
                <a:off x="243" y="273"/>
                <a:ext cx="1451" cy="1451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zh-CN" b="1">
                  <a:solidFill>
                    <a:prstClr val="black"/>
                  </a:solidFill>
                  <a:ea typeface="宋体" panose="02010600030101010101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6578" name="Oval 60"/>
              <p:cNvSpPr>
                <a:spLocks noChangeAspect="1" noChangeArrowheads="1"/>
              </p:cNvSpPr>
              <p:nvPr/>
            </p:nvSpPr>
            <p:spPr bwMode="auto">
              <a:xfrm>
                <a:off x="945" y="97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zh-CN" b="1">
                  <a:solidFill>
                    <a:prstClr val="black"/>
                  </a:solidFill>
                  <a:ea typeface="宋体" panose="02010600030101010101" pitchFamily="2" charset="-122"/>
                  <a:cs typeface="Times New Roman" pitchFamily="18" charset="0"/>
                </a:endParaRPr>
              </a:p>
            </p:txBody>
          </p:sp>
        </p:grpSp>
        <p:sp>
          <p:nvSpPr>
            <p:cNvPr id="66569" name="Oval 55"/>
            <p:cNvSpPr>
              <a:spLocks noChangeAspect="1" noChangeArrowheads="1"/>
            </p:cNvSpPr>
            <p:nvPr/>
          </p:nvSpPr>
          <p:spPr bwMode="auto">
            <a:xfrm>
              <a:off x="1187624" y="3725910"/>
              <a:ext cx="1363767" cy="13637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 b="1">
                <a:solidFill>
                  <a:prstClr val="black"/>
                </a:solidFill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66570" name="Text Box 18"/>
            <p:cNvSpPr txBox="1">
              <a:spLocks noChangeArrowheads="1"/>
            </p:cNvSpPr>
            <p:nvPr/>
          </p:nvSpPr>
          <p:spPr bwMode="auto">
            <a:xfrm>
              <a:off x="1800237" y="3695197"/>
              <a:ext cx="727269" cy="49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D</a:t>
              </a:r>
              <a:endParaRPr lang="en-US" altLang="zh-CN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71" name="Text Box 18"/>
            <p:cNvSpPr txBox="1">
              <a:spLocks noChangeArrowheads="1"/>
            </p:cNvSpPr>
            <p:nvPr/>
          </p:nvSpPr>
          <p:spPr bwMode="auto">
            <a:xfrm>
              <a:off x="2196720" y="4335924"/>
              <a:ext cx="727269" cy="49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  <a:endParaRPr lang="zh-CN" altLang="zh-CN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572" name="直接连接符 41"/>
            <p:cNvCxnSpPr>
              <a:cxnSpLocks noChangeShapeType="1"/>
            </p:cNvCxnSpPr>
            <p:nvPr/>
          </p:nvCxnSpPr>
          <p:spPr bwMode="auto">
            <a:xfrm>
              <a:off x="2195736" y="3789040"/>
              <a:ext cx="360040" cy="6480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66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589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Segoe Print" pitchFamily="2" charset="0"/>
              </a:rPr>
              <a:t>探究新知</a:t>
            </a:r>
          </a:p>
        </p:txBody>
      </p:sp>
      <p:sp>
        <p:nvSpPr>
          <p:cNvPr id="18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91740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0964"/>
          <p:cNvGrpSpPr>
            <a:grpSpLocks/>
          </p:cNvGrpSpPr>
          <p:nvPr/>
        </p:nvGrpSpPr>
        <p:grpSpPr bwMode="auto">
          <a:xfrm>
            <a:off x="1570038" y="2365375"/>
            <a:ext cx="6861175" cy="881063"/>
            <a:chOff x="626" y="480"/>
            <a:chExt cx="5150" cy="739"/>
          </a:xfrm>
        </p:grpSpPr>
        <p:sp>
          <p:nvSpPr>
            <p:cNvPr id="67608" name="文本框 40965"/>
            <p:cNvSpPr txBox="1">
              <a:spLocks noChangeArrowheads="1"/>
            </p:cNvSpPr>
            <p:nvPr/>
          </p:nvSpPr>
          <p:spPr bwMode="auto">
            <a:xfrm>
              <a:off x="626" y="652"/>
              <a:ext cx="14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如果</a:t>
              </a:r>
              <a:r>
                <a:rPr lang="zh-CN" altLang="en-US" sz="24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弧</a:t>
              </a: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相等</a:t>
              </a:r>
            </a:p>
          </p:txBody>
        </p:sp>
        <p:sp>
          <p:nvSpPr>
            <p:cNvPr id="67609" name="文本框 40966"/>
            <p:cNvSpPr txBox="1">
              <a:spLocks noChangeArrowheads="1"/>
            </p:cNvSpPr>
            <p:nvPr/>
          </p:nvSpPr>
          <p:spPr bwMode="auto">
            <a:xfrm>
              <a:off x="2556" y="652"/>
              <a:ext cx="8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那么</a:t>
              </a:r>
            </a:p>
          </p:txBody>
        </p:sp>
        <p:sp>
          <p:nvSpPr>
            <p:cNvPr id="67610" name="文本框 40967"/>
            <p:cNvSpPr txBox="1">
              <a:spLocks noChangeArrowheads="1"/>
            </p:cNvSpPr>
            <p:nvPr/>
          </p:nvSpPr>
          <p:spPr bwMode="auto">
            <a:xfrm>
              <a:off x="3251" y="480"/>
              <a:ext cx="252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弧所对的</a:t>
              </a:r>
              <a:r>
                <a:rPr lang="zh-CN" altLang="en-US" sz="2400" b="1">
                  <a:solidFill>
                    <a:srgbClr val="FF3300"/>
                  </a:solidFill>
                  <a:latin typeface="黑体" pitchFamily="49" charset="-122"/>
                  <a:ea typeface="黑体" pitchFamily="49" charset="-122"/>
                </a:rPr>
                <a:t>圆心角</a:t>
              </a: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相等</a:t>
              </a:r>
            </a:p>
          </p:txBody>
        </p:sp>
        <p:sp>
          <p:nvSpPr>
            <p:cNvPr id="67611" name="文本框 40968"/>
            <p:cNvSpPr txBox="1">
              <a:spLocks noChangeArrowheads="1"/>
            </p:cNvSpPr>
            <p:nvPr/>
          </p:nvSpPr>
          <p:spPr bwMode="auto">
            <a:xfrm>
              <a:off x="3251" y="831"/>
              <a:ext cx="238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弧所对的</a:t>
              </a:r>
              <a:r>
                <a:rPr lang="zh-CN" altLang="en-US" sz="2400" b="1" dirty="0">
                  <a:solidFill>
                    <a:srgbClr val="FF3300"/>
                  </a:solidFill>
                  <a:latin typeface="黑体" pitchFamily="49" charset="-122"/>
                  <a:ea typeface="黑体" pitchFamily="49" charset="-122"/>
                </a:rPr>
                <a:t>弦</a:t>
              </a:r>
              <a:r>
                <a:rPr lang="zh-CN" altLang="en-US" sz="2400" b="1" dirty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相等</a:t>
              </a:r>
            </a:p>
          </p:txBody>
        </p:sp>
      </p:grpSp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1549400" y="3343275"/>
            <a:ext cx="7413625" cy="1317625"/>
            <a:chOff x="808647" y="3214686"/>
            <a:chExt cx="9885087" cy="1758553"/>
          </a:xfrm>
        </p:grpSpPr>
        <p:sp>
          <p:nvSpPr>
            <p:cNvPr id="67603" name="文本框 40971"/>
            <p:cNvSpPr txBox="1">
              <a:spLocks noChangeArrowheads="1"/>
            </p:cNvSpPr>
            <p:nvPr/>
          </p:nvSpPr>
          <p:spPr bwMode="auto">
            <a:xfrm>
              <a:off x="808647" y="3799204"/>
              <a:ext cx="2939123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如果</a:t>
              </a:r>
              <a:r>
                <a:rPr lang="zh-CN" altLang="en-US" sz="2400" b="1">
                  <a:solidFill>
                    <a:srgbClr val="FF3300"/>
                  </a:solidFill>
                  <a:latin typeface="黑体" pitchFamily="49" charset="-122"/>
                  <a:ea typeface="黑体" pitchFamily="49" charset="-122"/>
                </a:rPr>
                <a:t>弦</a:t>
              </a: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相等</a:t>
              </a:r>
            </a:p>
          </p:txBody>
        </p:sp>
        <p:sp>
          <p:nvSpPr>
            <p:cNvPr id="67604" name="文本框 40972"/>
            <p:cNvSpPr txBox="1">
              <a:spLocks noChangeArrowheads="1"/>
            </p:cNvSpPr>
            <p:nvPr/>
          </p:nvSpPr>
          <p:spPr bwMode="auto">
            <a:xfrm>
              <a:off x="4135325" y="3798886"/>
              <a:ext cx="1437806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那么</a:t>
              </a:r>
            </a:p>
          </p:txBody>
        </p:sp>
        <p:sp>
          <p:nvSpPr>
            <p:cNvPr id="67605" name="文本框 40973"/>
            <p:cNvSpPr txBox="1">
              <a:spLocks noChangeArrowheads="1"/>
            </p:cNvSpPr>
            <p:nvPr/>
          </p:nvSpPr>
          <p:spPr bwMode="auto">
            <a:xfrm>
              <a:off x="5500319" y="3214686"/>
              <a:ext cx="5193415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弦所对应的</a:t>
              </a:r>
              <a:r>
                <a:rPr lang="zh-CN" altLang="en-US" sz="2400" b="1">
                  <a:solidFill>
                    <a:srgbClr val="FF3300"/>
                  </a:solidFill>
                  <a:latin typeface="黑体" pitchFamily="49" charset="-122"/>
                  <a:ea typeface="黑体" pitchFamily="49" charset="-122"/>
                </a:rPr>
                <a:t>圆心角</a:t>
              </a: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相等</a:t>
              </a:r>
            </a:p>
          </p:txBody>
        </p:sp>
        <p:sp>
          <p:nvSpPr>
            <p:cNvPr id="67606" name="文本框 40974"/>
            <p:cNvSpPr txBox="1">
              <a:spLocks noChangeArrowheads="1"/>
            </p:cNvSpPr>
            <p:nvPr/>
          </p:nvSpPr>
          <p:spPr bwMode="auto">
            <a:xfrm>
              <a:off x="5500321" y="3786186"/>
              <a:ext cx="5065826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弦所对应的</a:t>
              </a:r>
              <a:r>
                <a:rPr lang="zh-CN" altLang="en-US" sz="2400" b="1">
                  <a:solidFill>
                    <a:srgbClr val="FF3300"/>
                  </a:solidFill>
                  <a:latin typeface="黑体" pitchFamily="49" charset="-122"/>
                  <a:ea typeface="黑体" pitchFamily="49" charset="-122"/>
                </a:rPr>
                <a:t>优弧</a:t>
              </a: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相等</a:t>
              </a:r>
            </a:p>
          </p:txBody>
        </p:sp>
        <p:sp>
          <p:nvSpPr>
            <p:cNvPr id="67607" name="文本框 40975"/>
            <p:cNvSpPr txBox="1">
              <a:spLocks noChangeArrowheads="1"/>
            </p:cNvSpPr>
            <p:nvPr/>
          </p:nvSpPr>
          <p:spPr bwMode="auto">
            <a:xfrm>
              <a:off x="5496555" y="4357685"/>
              <a:ext cx="4388962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弦所对应的</a:t>
              </a:r>
              <a:r>
                <a:rPr lang="zh-CN" altLang="en-US" sz="2400" b="1">
                  <a:solidFill>
                    <a:srgbClr val="FF3300"/>
                  </a:solidFill>
                  <a:latin typeface="黑体" pitchFamily="49" charset="-122"/>
                  <a:ea typeface="黑体" pitchFamily="49" charset="-122"/>
                </a:rPr>
                <a:t>劣弧</a:t>
              </a: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相等</a:t>
              </a:r>
            </a:p>
          </p:txBody>
        </p:sp>
      </p:grpSp>
      <p:grpSp>
        <p:nvGrpSpPr>
          <p:cNvPr id="5" name="组合 40976"/>
          <p:cNvGrpSpPr>
            <a:grpSpLocks/>
          </p:cNvGrpSpPr>
          <p:nvPr/>
        </p:nvGrpSpPr>
        <p:grpSpPr bwMode="auto">
          <a:xfrm>
            <a:off x="1570038" y="1255713"/>
            <a:ext cx="7032625" cy="890587"/>
            <a:chOff x="774" y="2646"/>
            <a:chExt cx="4476" cy="748"/>
          </a:xfrm>
        </p:grpSpPr>
        <p:sp>
          <p:nvSpPr>
            <p:cNvPr id="67599" name="文本框 40977"/>
            <p:cNvSpPr txBox="1">
              <a:spLocks noChangeArrowheads="1"/>
            </p:cNvSpPr>
            <p:nvPr/>
          </p:nvSpPr>
          <p:spPr bwMode="auto">
            <a:xfrm>
              <a:off x="774" y="2749"/>
              <a:ext cx="173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如果</a:t>
              </a:r>
              <a:r>
                <a:rPr lang="zh-CN" altLang="en-US" sz="24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圆心角</a:t>
              </a: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相等</a:t>
              </a:r>
            </a:p>
          </p:txBody>
        </p:sp>
        <p:sp>
          <p:nvSpPr>
            <p:cNvPr id="67600" name="文本框 40978"/>
            <p:cNvSpPr txBox="1">
              <a:spLocks noChangeArrowheads="1"/>
            </p:cNvSpPr>
            <p:nvPr/>
          </p:nvSpPr>
          <p:spPr bwMode="auto">
            <a:xfrm>
              <a:off x="2413" y="2784"/>
              <a:ext cx="63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那么</a:t>
              </a:r>
            </a:p>
          </p:txBody>
        </p:sp>
        <p:sp>
          <p:nvSpPr>
            <p:cNvPr id="67601" name="文本框 40979"/>
            <p:cNvSpPr txBox="1">
              <a:spLocks noChangeArrowheads="1"/>
            </p:cNvSpPr>
            <p:nvPr/>
          </p:nvSpPr>
          <p:spPr bwMode="auto">
            <a:xfrm>
              <a:off x="3002" y="2646"/>
              <a:ext cx="22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圆心角所对的</a:t>
              </a:r>
              <a:r>
                <a:rPr lang="zh-CN" altLang="en-US" sz="2400" b="1">
                  <a:solidFill>
                    <a:srgbClr val="FF3300"/>
                  </a:solidFill>
                  <a:latin typeface="黑体" pitchFamily="49" charset="-122"/>
                  <a:ea typeface="黑体" pitchFamily="49" charset="-122"/>
                </a:rPr>
                <a:t>弧</a:t>
              </a: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相等</a:t>
              </a:r>
            </a:p>
          </p:txBody>
        </p:sp>
        <p:sp>
          <p:nvSpPr>
            <p:cNvPr id="67602" name="文本框 40980"/>
            <p:cNvSpPr txBox="1">
              <a:spLocks noChangeArrowheads="1"/>
            </p:cNvSpPr>
            <p:nvPr/>
          </p:nvSpPr>
          <p:spPr bwMode="auto">
            <a:xfrm>
              <a:off x="3002" y="3006"/>
              <a:ext cx="22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圆心角所对的</a:t>
              </a:r>
              <a:r>
                <a:rPr lang="zh-CN" altLang="en-US" sz="2400" b="1">
                  <a:solidFill>
                    <a:srgbClr val="FF3300"/>
                  </a:solidFill>
                  <a:latin typeface="黑体" pitchFamily="49" charset="-122"/>
                  <a:ea typeface="黑体" pitchFamily="49" charset="-122"/>
                </a:rPr>
                <a:t>弦</a:t>
              </a: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相等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6875" y="1557338"/>
            <a:ext cx="554038" cy="221456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在同圆或等圆中</a:t>
            </a:r>
          </a:p>
        </p:txBody>
      </p:sp>
      <p:sp>
        <p:nvSpPr>
          <p:cNvPr id="67590" name="文本框 5"/>
          <p:cNvSpPr txBox="1">
            <a:spLocks noChangeArrowheads="1"/>
          </p:cNvSpPr>
          <p:nvPr/>
        </p:nvSpPr>
        <p:spPr bwMode="auto">
          <a:xfrm>
            <a:off x="2763838" y="544513"/>
            <a:ext cx="757237" cy="439737"/>
          </a:xfrm>
          <a:prstGeom prst="rect">
            <a:avLst/>
          </a:prstGeom>
          <a:solidFill>
            <a:srgbClr val="85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5" rIns="68571" bIns="34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题设</a:t>
            </a:r>
          </a:p>
        </p:txBody>
      </p:sp>
      <p:sp>
        <p:nvSpPr>
          <p:cNvPr id="67591" name="文本框 6"/>
          <p:cNvSpPr txBox="1">
            <a:spLocks noChangeArrowheads="1"/>
          </p:cNvSpPr>
          <p:nvPr/>
        </p:nvSpPr>
        <p:spPr bwMode="auto">
          <a:xfrm>
            <a:off x="5818188" y="481013"/>
            <a:ext cx="757237" cy="438150"/>
          </a:xfrm>
          <a:prstGeom prst="rect">
            <a:avLst/>
          </a:prstGeom>
          <a:solidFill>
            <a:srgbClr val="85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5" rIns="68571" bIns="34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结论</a:t>
            </a:r>
          </a:p>
        </p:txBody>
      </p:sp>
      <p:cxnSp>
        <p:nvCxnSpPr>
          <p:cNvPr id="25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593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589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Segoe Print" pitchFamily="2" charset="0"/>
              </a:rPr>
              <a:t>探究新知</a:t>
            </a:r>
          </a:p>
        </p:txBody>
      </p:sp>
      <p:sp>
        <p:nvSpPr>
          <p:cNvPr id="27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247775" y="1158875"/>
            <a:ext cx="7620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192213" y="2312988"/>
            <a:ext cx="7620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1089025" y="3346450"/>
            <a:ext cx="7620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1192213" y="4787900"/>
            <a:ext cx="7620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527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/>
          <p:nvPr/>
        </p:nvSpPr>
        <p:spPr>
          <a:xfrm>
            <a:off x="1004888" y="1403350"/>
            <a:ext cx="7213600" cy="1127125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noProof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2800" noProof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在同一个圆中</a:t>
            </a:r>
            <a:r>
              <a:rPr lang="zh-CN" altLang="en-US" sz="28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，如果</a:t>
            </a:r>
            <a:r>
              <a:rPr lang="zh-CN" altLang="en-US" sz="2800" noProof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弧相等</a:t>
            </a:r>
            <a:r>
              <a:rPr lang="zh-CN" altLang="en-US" sz="28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，那么它们所对的</a:t>
            </a:r>
            <a:r>
              <a:rPr lang="zh-CN" altLang="en-US" sz="2800" noProof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圆心角相等，</a:t>
            </a:r>
            <a:r>
              <a:rPr lang="zh-CN" altLang="en-US" sz="28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所对的</a:t>
            </a:r>
            <a:r>
              <a:rPr lang="zh-CN" altLang="en-US" sz="2800" noProof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弦相等</a:t>
            </a:r>
            <a:r>
              <a:rPr lang="zh-CN" altLang="en-US" sz="28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．</a:t>
            </a:r>
            <a:endParaRPr lang="zh-CN" altLang="zh-CN" sz="2800" b="1" noProof="1">
              <a:solidFill>
                <a:prstClr val="black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" name="Rectangle 7"/>
          <p:cNvSpPr/>
          <p:nvPr/>
        </p:nvSpPr>
        <p:spPr>
          <a:xfrm>
            <a:off x="1004888" y="3017838"/>
            <a:ext cx="7213600" cy="1057275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noProof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2800" noProof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在同一个圆中</a:t>
            </a:r>
            <a:r>
              <a:rPr lang="zh-CN" altLang="en-US" sz="28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，如果</a:t>
            </a:r>
            <a:r>
              <a:rPr lang="zh-CN" altLang="en-US" sz="2800" noProof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弦相等</a:t>
            </a:r>
            <a:r>
              <a:rPr lang="zh-CN" altLang="en-US" sz="28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，那么它们所对的</a:t>
            </a:r>
            <a:r>
              <a:rPr lang="zh-CN" altLang="en-US" sz="2800" noProof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圆心角相等，</a:t>
            </a:r>
            <a:r>
              <a:rPr lang="zh-CN" altLang="en-US" sz="28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所对的</a:t>
            </a:r>
            <a:r>
              <a:rPr lang="zh-CN" altLang="en-US" sz="2800" noProof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弧相等</a:t>
            </a:r>
            <a:r>
              <a:rPr lang="zh-CN" altLang="en-US" sz="28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．</a:t>
            </a:r>
            <a:endParaRPr lang="zh-CN" altLang="zh-CN" sz="2800" b="1" noProof="1">
              <a:solidFill>
                <a:prstClr val="black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cxnSp>
        <p:nvCxnSpPr>
          <p:cNvPr id="8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613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589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Segoe Print" pitchFamily="2" charset="0"/>
              </a:rPr>
              <a:t>探究新知</a:t>
            </a:r>
          </a:p>
        </p:txBody>
      </p:sp>
      <p:sp>
        <p:nvSpPr>
          <p:cNvPr id="10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矩形 12290"/>
          <p:cNvSpPr>
            <a:spLocks noChangeArrowheads="1"/>
          </p:cNvSpPr>
          <p:nvPr/>
        </p:nvSpPr>
        <p:spPr bwMode="auto">
          <a:xfrm>
            <a:off x="-1588" y="619125"/>
            <a:ext cx="9147176" cy="5413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ea typeface="黑体" panose="02010609060101010101" pitchFamily="2" charset="-122"/>
              </a:rPr>
              <a:t>弧、弦与圆心角关系定理的推论</a:t>
            </a:r>
          </a:p>
        </p:txBody>
      </p:sp>
    </p:spTree>
    <p:extLst>
      <p:ext uri="{BB962C8B-B14F-4D97-AF65-F5344CB8AC3E}">
        <p14:creationId xmlns:p14="http://schemas.microsoft.com/office/powerpoint/2010/main" val="33701447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 animBg="1"/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40" name="组合 17"/>
          <p:cNvGrpSpPr>
            <a:grpSpLocks/>
          </p:cNvGrpSpPr>
          <p:nvPr/>
        </p:nvGrpSpPr>
        <p:grpSpPr bwMode="auto">
          <a:xfrm>
            <a:off x="3395712" y="536362"/>
            <a:ext cx="2579688" cy="523220"/>
            <a:chOff x="2378760" y="3717843"/>
            <a:chExt cx="4683402" cy="721960"/>
          </a:xfrm>
        </p:grpSpPr>
        <p:sp>
          <p:nvSpPr>
            <p:cNvPr id="60" name="圆角矩形 59"/>
            <p:cNvSpPr/>
            <p:nvPr/>
          </p:nvSpPr>
          <p:spPr bwMode="auto">
            <a:xfrm>
              <a:off x="2668320" y="3825783"/>
              <a:ext cx="4101217" cy="547624"/>
            </a:xfrm>
            <a:prstGeom prst="roundRect">
              <a:avLst/>
            </a:prstGeom>
            <a:ln>
              <a:solidFill>
                <a:srgbClr val="0099FF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1350" b="1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69645" name="文本框 19"/>
            <p:cNvSpPr txBox="1">
              <a:spLocks noChangeArrowheads="1"/>
            </p:cNvSpPr>
            <p:nvPr/>
          </p:nvSpPr>
          <p:spPr bwMode="auto">
            <a:xfrm>
              <a:off x="2378760" y="3717843"/>
              <a:ext cx="4683402" cy="72196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800" b="1" dirty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关系结构图</a:t>
              </a:r>
            </a:p>
          </p:txBody>
        </p:sp>
      </p:grpSp>
      <p:cxnSp>
        <p:nvCxnSpPr>
          <p:cNvPr id="17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642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589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Segoe Print" pitchFamily="2" charset="0"/>
              </a:rPr>
              <a:t>探究新知</a:t>
            </a:r>
          </a:p>
        </p:txBody>
      </p:sp>
      <p:sp>
        <p:nvSpPr>
          <p:cNvPr id="19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30776704"/>
              </p:ext>
            </p:extLst>
          </p:nvPr>
        </p:nvGraphicFramePr>
        <p:xfrm>
          <a:off x="1720155" y="1238343"/>
          <a:ext cx="5611812" cy="322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00662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642419"/>
              </p:ext>
            </p:extLst>
          </p:nvPr>
        </p:nvGraphicFramePr>
        <p:xfrm>
          <a:off x="4356101" y="2951163"/>
          <a:ext cx="4628412" cy="493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r:id="rId4" imgW="2133360" imgH="203040" progId="Equation.DSMT4">
                  <p:embed/>
                </p:oleObj>
              </mc:Choice>
              <mc:Fallback>
                <p:oleObj r:id="rId4" imgW="2133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1" y="2951163"/>
                        <a:ext cx="4628412" cy="493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16555"/>
              </p:ext>
            </p:extLst>
          </p:nvPr>
        </p:nvGraphicFramePr>
        <p:xfrm>
          <a:off x="4410075" y="3503613"/>
          <a:ext cx="38306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6" imgW="1574640" imgH="203040" progId="Equation.DSMT4">
                  <p:embed/>
                </p:oleObj>
              </mc:Choice>
              <mc:Fallback>
                <p:oleObj name="Equation" r:id="rId6" imgW="1574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3503613"/>
                        <a:ext cx="383063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899253"/>
              </p:ext>
            </p:extLst>
          </p:nvPr>
        </p:nvGraphicFramePr>
        <p:xfrm>
          <a:off x="5904835" y="4156075"/>
          <a:ext cx="1254982" cy="554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r:id="rId8" imgW="381782" imgH="203521" progId="Equation.DSMT4">
                  <p:embed/>
                </p:oleObj>
              </mc:Choice>
              <mc:Fallback>
                <p:oleObj r:id="rId8" imgW="381782" imgH="20352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4835" y="4156075"/>
                        <a:ext cx="1254982" cy="554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38"/>
          <p:cNvGrpSpPr>
            <a:grpSpLocks/>
          </p:cNvGrpSpPr>
          <p:nvPr/>
        </p:nvGrpSpPr>
        <p:grpSpPr bwMode="auto">
          <a:xfrm>
            <a:off x="4005263" y="2440001"/>
            <a:ext cx="3670649" cy="545744"/>
            <a:chOff x="3816474" y="3255070"/>
            <a:chExt cx="4892923" cy="724752"/>
          </a:xfrm>
        </p:grpSpPr>
        <p:sp>
          <p:nvSpPr>
            <p:cNvPr id="70687" name="Text Box 18"/>
            <p:cNvSpPr txBox="1">
              <a:spLocks noChangeArrowheads="1"/>
            </p:cNvSpPr>
            <p:nvPr/>
          </p:nvSpPr>
          <p:spPr bwMode="auto">
            <a:xfrm>
              <a:off x="3816474" y="3255070"/>
              <a:ext cx="971549" cy="69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800" b="1" dirty="0">
                  <a:solidFill>
                    <a:srgbClr val="0000FF"/>
                  </a:solidFill>
                  <a:latin typeface="Times New Roman"/>
                  <a:ea typeface="黑体" pitchFamily="49" charset="-122"/>
                </a:rPr>
                <a:t>解：</a:t>
              </a:r>
            </a:p>
          </p:txBody>
        </p:sp>
        <p:sp>
          <p:nvSpPr>
            <p:cNvPr id="70688" name="Text Box 20"/>
            <p:cNvSpPr txBox="1">
              <a:spLocks noChangeArrowheads="1"/>
            </p:cNvSpPr>
            <p:nvPr/>
          </p:nvSpPr>
          <p:spPr bwMode="auto">
            <a:xfrm>
              <a:off x="4570759" y="3284982"/>
              <a:ext cx="4138638" cy="694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800" dirty="0">
                  <a:solidFill>
                    <a:srgbClr val="FF0000"/>
                  </a:solidFill>
                  <a:latin typeface="Times New Roman"/>
                  <a:ea typeface="黑体" pitchFamily="49" charset="-122"/>
                </a:rPr>
                <a:t>∵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/>
                  <a:ea typeface="楷体" pitchFamily="49" charset="-122"/>
                </a:rPr>
                <a:t>BC=CD=DE</a:t>
              </a:r>
              <a:endParaRPr lang="zh-CN" altLang="zh-CN" sz="2800" i="1" dirty="0">
                <a:solidFill>
                  <a:srgbClr val="FF0000"/>
                </a:solidFill>
                <a:latin typeface="Times New Roman"/>
                <a:ea typeface="黑体" pitchFamily="49" charset="-122"/>
              </a:endParaRPr>
            </a:p>
          </p:txBody>
        </p:sp>
      </p:grpSp>
      <p:grpSp>
        <p:nvGrpSpPr>
          <p:cNvPr id="70662" name="组合 37"/>
          <p:cNvGrpSpPr>
            <a:grpSpLocks/>
          </p:cNvGrpSpPr>
          <p:nvPr/>
        </p:nvGrpSpPr>
        <p:grpSpPr bwMode="auto">
          <a:xfrm>
            <a:off x="751345" y="1110807"/>
            <a:ext cx="7807864" cy="3234181"/>
            <a:chOff x="-379413" y="1566405"/>
            <a:chExt cx="10411149" cy="4310520"/>
          </a:xfrm>
        </p:grpSpPr>
        <p:sp>
          <p:nvSpPr>
            <p:cNvPr id="70674" name="Rectangle 2"/>
            <p:cNvSpPr>
              <a:spLocks noChangeArrowheads="1"/>
            </p:cNvSpPr>
            <p:nvPr/>
          </p:nvSpPr>
          <p:spPr bwMode="auto">
            <a:xfrm>
              <a:off x="-379413" y="1566405"/>
              <a:ext cx="10411149" cy="161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 dirty="0">
                  <a:solidFill>
                    <a:srgbClr val="0000FF"/>
                  </a:solidFill>
                  <a:ea typeface="黑体" pitchFamily="49" charset="-122"/>
                </a:rPr>
                <a:t>   </a:t>
              </a:r>
              <a:r>
                <a:rPr lang="zh-CN" altLang="en-US" sz="2800" b="1" dirty="0">
                  <a:solidFill>
                    <a:srgbClr val="0000FF"/>
                  </a:solidFill>
                  <a:ea typeface="黑体" pitchFamily="49" charset="-122"/>
                </a:rPr>
                <a:t>例</a:t>
              </a:r>
              <a:r>
                <a:rPr lang="zh-CN" altLang="zh-CN" sz="2800" b="1" dirty="0">
                  <a:solidFill>
                    <a:srgbClr val="0000FF"/>
                  </a:solidFill>
                  <a:ea typeface="黑体" pitchFamily="49" charset="-122"/>
                </a:rPr>
                <a:t>1</a:t>
              </a:r>
              <a:r>
                <a:rPr lang="zh-CN" altLang="en-US" sz="2800" dirty="0">
                  <a:solidFill>
                    <a:srgbClr val="0000FF"/>
                  </a:solidFill>
                  <a:ea typeface="黑体" pitchFamily="49" charset="-122"/>
                </a:rPr>
                <a:t> </a:t>
              </a:r>
              <a:r>
                <a:rPr lang="zh-CN" altLang="en-US" sz="2800" b="1" dirty="0">
                  <a:solidFill>
                    <a:prstClr val="black"/>
                  </a:solidFill>
                  <a:ea typeface="楷体" pitchFamily="49" charset="-122"/>
                </a:rPr>
                <a:t>如图，</a:t>
              </a:r>
              <a:r>
                <a:rPr lang="zh-CN" altLang="zh-CN" sz="2800" b="1" i="1" dirty="0">
                  <a:solidFill>
                    <a:prstClr val="black"/>
                  </a:solidFill>
                  <a:ea typeface="楷体" pitchFamily="49" charset="-122"/>
                </a:rPr>
                <a:t>AB</a:t>
              </a:r>
              <a:r>
                <a:rPr lang="zh-CN" altLang="en-US" sz="2800" b="1" dirty="0">
                  <a:solidFill>
                    <a:prstClr val="black"/>
                  </a:solidFill>
                  <a:ea typeface="楷体" pitchFamily="49" charset="-122"/>
                </a:rPr>
                <a:t>是⊙</a:t>
              </a:r>
              <a:r>
                <a:rPr lang="zh-CN" altLang="zh-CN" sz="2800" b="1" i="1" dirty="0">
                  <a:solidFill>
                    <a:prstClr val="black"/>
                  </a:solidFill>
                  <a:ea typeface="楷体" pitchFamily="49" charset="-122"/>
                </a:rPr>
                <a:t>O </a:t>
              </a:r>
              <a:r>
                <a:rPr lang="zh-CN" altLang="en-US" sz="2800" b="1" dirty="0">
                  <a:solidFill>
                    <a:prstClr val="black"/>
                  </a:solidFill>
                  <a:ea typeface="楷体" pitchFamily="49" charset="-122"/>
                </a:rPr>
                <a:t>的直径，</a:t>
              </a:r>
              <a:r>
                <a:rPr lang="en-US" altLang="zh-CN" sz="2800" b="1" i="1" dirty="0">
                  <a:solidFill>
                    <a:prstClr val="black"/>
                  </a:solidFill>
                  <a:ea typeface="楷体" pitchFamily="49" charset="-122"/>
                </a:rPr>
                <a:t>BC</a:t>
              </a:r>
              <a:r>
                <a:rPr lang="en-US" altLang="zh-CN" sz="2800" b="1" dirty="0">
                  <a:solidFill>
                    <a:prstClr val="black"/>
                  </a:solidFill>
                  <a:ea typeface="楷体" pitchFamily="49" charset="-122"/>
                </a:rPr>
                <a:t>=</a:t>
              </a:r>
              <a:r>
                <a:rPr lang="en-US" altLang="zh-CN" sz="2800" b="1" i="1" dirty="0">
                  <a:solidFill>
                    <a:prstClr val="black"/>
                  </a:solidFill>
                  <a:ea typeface="楷体" pitchFamily="49" charset="-122"/>
                </a:rPr>
                <a:t>CD</a:t>
              </a:r>
              <a:r>
                <a:rPr lang="en-US" altLang="zh-CN" sz="2800" b="1" dirty="0">
                  <a:solidFill>
                    <a:prstClr val="black"/>
                  </a:solidFill>
                  <a:ea typeface="楷体" pitchFamily="49" charset="-122"/>
                </a:rPr>
                <a:t>=DE.</a:t>
              </a:r>
            </a:p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800" b="1" dirty="0">
                  <a:solidFill>
                    <a:prstClr val="black"/>
                  </a:solidFill>
                  <a:ea typeface="楷体" pitchFamily="49" charset="-122"/>
                </a:rPr>
                <a:t>∠</a:t>
              </a:r>
              <a:r>
                <a:rPr lang="zh-CN" altLang="zh-CN" sz="2800" b="1" i="1" dirty="0">
                  <a:solidFill>
                    <a:prstClr val="black"/>
                  </a:solidFill>
                  <a:ea typeface="楷体" pitchFamily="49" charset="-122"/>
                </a:rPr>
                <a:t>COD=</a:t>
              </a:r>
              <a:r>
                <a:rPr lang="zh-CN" altLang="zh-CN" sz="2800" b="1" dirty="0">
                  <a:solidFill>
                    <a:prstClr val="black"/>
                  </a:solidFill>
                  <a:ea typeface="楷体" pitchFamily="49" charset="-122"/>
                </a:rPr>
                <a:t>35°</a:t>
              </a:r>
              <a:r>
                <a:rPr lang="zh-CN" altLang="en-US" sz="2800" b="1" dirty="0">
                  <a:solidFill>
                    <a:prstClr val="black"/>
                  </a:solidFill>
                  <a:ea typeface="楷体" pitchFamily="49" charset="-122"/>
                </a:rPr>
                <a:t>，求</a:t>
              </a:r>
              <a:r>
                <a:rPr lang="zh-CN" altLang="en-US" sz="2800" b="1" i="1" dirty="0">
                  <a:solidFill>
                    <a:prstClr val="black"/>
                  </a:solidFill>
                  <a:ea typeface="楷体" pitchFamily="49" charset="-122"/>
                </a:rPr>
                <a:t>∠</a:t>
              </a:r>
              <a:r>
                <a:rPr lang="zh-CN" altLang="zh-CN" sz="2800" b="1" i="1" dirty="0">
                  <a:solidFill>
                    <a:prstClr val="black"/>
                  </a:solidFill>
                  <a:ea typeface="楷体" pitchFamily="49" charset="-122"/>
                </a:rPr>
                <a:t>AOE </a:t>
              </a:r>
              <a:r>
                <a:rPr lang="zh-CN" altLang="en-US" sz="2800" b="1" dirty="0">
                  <a:solidFill>
                    <a:prstClr val="black"/>
                  </a:solidFill>
                  <a:ea typeface="楷体" pitchFamily="49" charset="-122"/>
                </a:rPr>
                <a:t>的度数．</a:t>
              </a:r>
            </a:p>
          </p:txBody>
        </p:sp>
        <p:grpSp>
          <p:nvGrpSpPr>
            <p:cNvPr id="70675" name="Group 3"/>
            <p:cNvGrpSpPr>
              <a:grpSpLocks/>
            </p:cNvGrpSpPr>
            <p:nvPr/>
          </p:nvGrpSpPr>
          <p:grpSpPr bwMode="auto">
            <a:xfrm>
              <a:off x="682625" y="3068638"/>
              <a:ext cx="3313113" cy="2808287"/>
              <a:chOff x="0" y="0"/>
              <a:chExt cx="2087" cy="1769"/>
            </a:xfrm>
          </p:grpSpPr>
          <p:sp>
            <p:nvSpPr>
              <p:cNvPr id="70676" name="Oval 4"/>
              <p:cNvSpPr>
                <a:spLocks noChangeArrowheads="1"/>
              </p:cNvSpPr>
              <p:nvPr/>
            </p:nvSpPr>
            <p:spPr bwMode="auto">
              <a:xfrm>
                <a:off x="226" y="226"/>
                <a:ext cx="1543" cy="154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zh-CN" b="1" i="1">
                    <a:solidFill>
                      <a:srgbClr val="FF0000"/>
                    </a:solidFill>
                    <a:ea typeface="黑体" pitchFamily="49" charset="-122"/>
                  </a:rPr>
                  <a:t>·</a:t>
                </a:r>
              </a:p>
            </p:txBody>
          </p:sp>
          <p:sp>
            <p:nvSpPr>
              <p:cNvPr id="70677" name="Line 5"/>
              <p:cNvSpPr>
                <a:spLocks noChangeShapeType="1"/>
              </p:cNvSpPr>
              <p:nvPr/>
            </p:nvSpPr>
            <p:spPr bwMode="auto">
              <a:xfrm>
                <a:off x="226" y="1009"/>
                <a:ext cx="154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0678" name="Line 6"/>
              <p:cNvSpPr>
                <a:spLocks noChangeShapeType="1"/>
              </p:cNvSpPr>
              <p:nvPr/>
            </p:nvSpPr>
            <p:spPr bwMode="auto">
              <a:xfrm rot="-2100000">
                <a:off x="930" y="785"/>
                <a:ext cx="771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0679" name="Line 7"/>
              <p:cNvSpPr>
                <a:spLocks noChangeShapeType="1"/>
              </p:cNvSpPr>
              <p:nvPr/>
            </p:nvSpPr>
            <p:spPr bwMode="auto">
              <a:xfrm rot="-4200000">
                <a:off x="724" y="628"/>
                <a:ext cx="771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0680" name="Line 8"/>
              <p:cNvSpPr>
                <a:spLocks noChangeShapeType="1"/>
              </p:cNvSpPr>
              <p:nvPr/>
            </p:nvSpPr>
            <p:spPr bwMode="auto">
              <a:xfrm rot="-6300000">
                <a:off x="489" y="612"/>
                <a:ext cx="771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0681" name="Text Box 9"/>
              <p:cNvSpPr txBox="1">
                <a:spLocks noChangeArrowheads="1"/>
              </p:cNvSpPr>
              <p:nvPr/>
            </p:nvSpPr>
            <p:spPr bwMode="auto">
              <a:xfrm>
                <a:off x="0" y="907"/>
                <a:ext cx="27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zh-CN" b="1" i="1">
                    <a:solidFill>
                      <a:prstClr val="black"/>
                    </a:solidFill>
                    <a:latin typeface="Times New Roman"/>
                    <a:ea typeface="黑体" pitchFamily="49" charset="-122"/>
                  </a:rPr>
                  <a:t>A</a:t>
                </a:r>
              </a:p>
            </p:txBody>
          </p:sp>
          <p:sp>
            <p:nvSpPr>
              <p:cNvPr id="70682" name="Text Box 10"/>
              <p:cNvSpPr txBox="1">
                <a:spLocks noChangeArrowheads="1"/>
              </p:cNvSpPr>
              <p:nvPr/>
            </p:nvSpPr>
            <p:spPr bwMode="auto">
              <a:xfrm>
                <a:off x="861" y="1043"/>
                <a:ext cx="27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zh-CN" b="1" i="1">
                    <a:solidFill>
                      <a:prstClr val="black"/>
                    </a:solidFill>
                    <a:latin typeface="Times New Roman"/>
                    <a:ea typeface="黑体" pitchFamily="49" charset="-122"/>
                  </a:rPr>
                  <a:t>O</a:t>
                </a:r>
              </a:p>
            </p:txBody>
          </p:sp>
          <p:sp>
            <p:nvSpPr>
              <p:cNvPr id="70683" name="Text Box 11"/>
              <p:cNvSpPr txBox="1">
                <a:spLocks noChangeArrowheads="1"/>
              </p:cNvSpPr>
              <p:nvPr/>
            </p:nvSpPr>
            <p:spPr bwMode="auto">
              <a:xfrm>
                <a:off x="1814" y="952"/>
                <a:ext cx="27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zh-CN" b="1" i="1">
                    <a:solidFill>
                      <a:prstClr val="black"/>
                    </a:solidFill>
                    <a:latin typeface="Times New Roman"/>
                    <a:ea typeface="黑体" pitchFamily="49" charset="-122"/>
                  </a:rPr>
                  <a:t>B</a:t>
                </a:r>
              </a:p>
            </p:txBody>
          </p:sp>
          <p:sp>
            <p:nvSpPr>
              <p:cNvPr id="70684" name="Text Box 12"/>
              <p:cNvSpPr txBox="1">
                <a:spLocks noChangeArrowheads="1"/>
              </p:cNvSpPr>
              <p:nvPr/>
            </p:nvSpPr>
            <p:spPr bwMode="auto">
              <a:xfrm>
                <a:off x="1633" y="404"/>
                <a:ext cx="27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zh-CN" b="1" i="1">
                    <a:solidFill>
                      <a:prstClr val="black"/>
                    </a:solidFill>
                    <a:latin typeface="Times New Roman"/>
                    <a:ea typeface="黑体" pitchFamily="49" charset="-122"/>
                  </a:rPr>
                  <a:t>C</a:t>
                </a:r>
              </a:p>
            </p:txBody>
          </p:sp>
          <p:sp>
            <p:nvSpPr>
              <p:cNvPr id="70685" name="Text Box 13"/>
              <p:cNvSpPr txBox="1">
                <a:spLocks noChangeArrowheads="1"/>
              </p:cNvSpPr>
              <p:nvPr/>
            </p:nvSpPr>
            <p:spPr bwMode="auto">
              <a:xfrm>
                <a:off x="1224" y="41"/>
                <a:ext cx="27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zh-CN" b="1" i="1">
                    <a:solidFill>
                      <a:prstClr val="black"/>
                    </a:solidFill>
                    <a:latin typeface="Times New Roman"/>
                    <a:ea typeface="黑体" pitchFamily="49" charset="-122"/>
                  </a:rPr>
                  <a:t>D</a:t>
                </a:r>
              </a:p>
            </p:txBody>
          </p:sp>
          <p:sp>
            <p:nvSpPr>
              <p:cNvPr id="70686" name="Text Box 14"/>
              <p:cNvSpPr txBox="1">
                <a:spLocks noChangeArrowheads="1"/>
              </p:cNvSpPr>
              <p:nvPr/>
            </p:nvSpPr>
            <p:spPr bwMode="auto">
              <a:xfrm>
                <a:off x="635" y="0"/>
                <a:ext cx="27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zh-CN" b="1" i="1">
                    <a:solidFill>
                      <a:prstClr val="black"/>
                    </a:solidFill>
                    <a:latin typeface="Times New Roman"/>
                    <a:ea typeface="黑体" pitchFamily="49" charset="-122"/>
                  </a:rPr>
                  <a:t>E</a:t>
                </a:r>
              </a:p>
            </p:txBody>
          </p:sp>
        </p:grpSp>
      </p:grpSp>
      <p:cxnSp>
        <p:nvCxnSpPr>
          <p:cNvPr id="30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6" name="组合 6"/>
          <p:cNvGrpSpPr/>
          <p:nvPr/>
        </p:nvGrpSpPr>
        <p:grpSpPr>
          <a:xfrm>
            <a:off x="598488" y="650694"/>
            <a:ext cx="1889125" cy="460375"/>
            <a:chOff x="397404" y="556710"/>
            <a:chExt cx="1888409" cy="461119"/>
          </a:xfrm>
        </p:grpSpPr>
        <p:grpSp>
          <p:nvGrpSpPr>
            <p:cNvPr id="37" name="组合 5"/>
            <p:cNvGrpSpPr/>
            <p:nvPr/>
          </p:nvGrpSpPr>
          <p:grpSpPr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39" name="椭圆 5"/>
              <p:cNvSpPr/>
              <p:nvPr/>
            </p:nvSpPr>
            <p:spPr>
              <a:xfrm>
                <a:off x="2177459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椭圆 8"/>
              <p:cNvSpPr/>
              <p:nvPr/>
            </p:nvSpPr>
            <p:spPr>
              <a:xfrm>
                <a:off x="2507551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椭圆 9"/>
              <p:cNvSpPr/>
              <p:nvPr/>
            </p:nvSpPr>
            <p:spPr>
              <a:xfrm>
                <a:off x="2837642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椭圆 24"/>
              <p:cNvSpPr/>
              <p:nvPr/>
            </p:nvSpPr>
            <p:spPr>
              <a:xfrm>
                <a:off x="3167734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椭圆 10"/>
              <p:cNvSpPr/>
              <p:nvPr/>
            </p:nvSpPr>
            <p:spPr>
              <a:xfrm>
                <a:off x="3567652" y="-557354"/>
                <a:ext cx="426897" cy="425725"/>
              </a:xfrm>
              <a:prstGeom prst="ellipse">
                <a:avLst/>
              </a:prstGeom>
              <a:solidFill>
                <a:srgbClr val="0085B4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" name="文本框 11"/>
            <p:cNvSpPr txBox="1"/>
            <p:nvPr/>
          </p:nvSpPr>
          <p:spPr>
            <a:xfrm>
              <a:off x="397404" y="556710"/>
              <a:ext cx="1829779" cy="46006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7" tIns="45718" rIns="91437" bIns="45718" anchor="t">
              <a:spAutoFit/>
            </a:bodyPr>
            <a:lstStyle/>
            <a:p>
              <a:pPr algn="dist" defTabSz="1219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white"/>
                  </a:solidFill>
                  <a:ea typeface="宋体" panose="02010600030101010101" pitchFamily="2" charset="-122"/>
                </a:rPr>
                <a:t>素养考点 </a:t>
              </a:r>
              <a:r>
                <a:rPr lang="en-US" altLang="zh-CN" sz="2400" b="1" dirty="0">
                  <a:solidFill>
                    <a:prstClr val="white"/>
                  </a:solidFill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697788" y="638579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ea typeface="黑体" pitchFamily="49" charset="-122"/>
              </a:rPr>
              <a:t>利用弧、弦、圆心角的关系求角度</a:t>
            </a: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auto">
          <a:xfrm>
            <a:off x="5787324" y="1004477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ea typeface="宋体" panose="02010600030101010101" pitchFamily="2" charset="-122"/>
              </a:rPr>
              <a:t>⌒</a:t>
            </a: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6446931" y="991771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ea typeface="宋体" panose="02010600030101010101" pitchFamily="2" charset="-122"/>
              </a:rPr>
              <a:t>⌒</a:t>
            </a:r>
          </a:p>
        </p:txBody>
      </p:sp>
      <p:sp>
        <p:nvSpPr>
          <p:cNvPr id="46" name="Rectangle 32"/>
          <p:cNvSpPr>
            <a:spLocks noChangeArrowheads="1"/>
          </p:cNvSpPr>
          <p:nvPr/>
        </p:nvSpPr>
        <p:spPr bwMode="auto">
          <a:xfrm>
            <a:off x="7130570" y="993914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ea typeface="宋体" panose="02010600030101010101" pitchFamily="2" charset="-122"/>
              </a:rPr>
              <a:t>⌒</a:t>
            </a:r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5028461" y="2316143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⌒</a:t>
            </a: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5688068" y="2303437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⌒</a:t>
            </a:r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6371707" y="2305580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⌒</a:t>
            </a:r>
          </a:p>
        </p:txBody>
      </p:sp>
      <p:sp>
        <p:nvSpPr>
          <p:cNvPr id="50" name="文本框 18">
            <a:extLst>
              <a:ext uri="{FF2B5EF4-FFF2-40B4-BE49-F238E27FC236}">
                <a16:creationId xmlns:a16="http://schemas.microsoft.com/office/drawing/2014/main" xmlns="" id="{571B60D8-6F99-4558-8E1D-332D35361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51470"/>
            <a:ext cx="14573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/>
                </a:solidFill>
                <a:latin typeface="Segoe Print" panose="02000600000000000000" pitchFamily="2" charset="0"/>
                <a:ea typeface="宋体" panose="02010600030101010101" pitchFamily="2" charset="-122"/>
              </a:rPr>
              <a:t>探究新知</a:t>
            </a:r>
          </a:p>
        </p:txBody>
      </p:sp>
    </p:spTree>
    <p:extLst>
      <p:ext uri="{BB962C8B-B14F-4D97-AF65-F5344CB8AC3E}">
        <p14:creationId xmlns:p14="http://schemas.microsoft.com/office/powerpoint/2010/main" val="28791245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文本框 15362"/>
          <p:cNvSpPr txBox="1">
            <a:spLocks noChangeArrowheads="1"/>
          </p:cNvSpPr>
          <p:nvPr/>
        </p:nvSpPr>
        <p:spPr bwMode="auto">
          <a:xfrm>
            <a:off x="5514926" y="3160565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</a:t>
            </a:r>
          </a:p>
        </p:txBody>
      </p:sp>
      <p:sp>
        <p:nvSpPr>
          <p:cNvPr id="15364" name="文本框 15363"/>
          <p:cNvSpPr txBox="1">
            <a:spLocks noChangeArrowheads="1"/>
          </p:cNvSpPr>
          <p:nvPr/>
        </p:nvSpPr>
        <p:spPr bwMode="auto">
          <a:xfrm>
            <a:off x="6133306" y="3174297"/>
            <a:ext cx="7429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×</a:t>
            </a:r>
          </a:p>
        </p:txBody>
      </p:sp>
      <p:sp>
        <p:nvSpPr>
          <p:cNvPr id="15365" name="文本框 15364"/>
          <p:cNvSpPr txBox="1">
            <a:spLocks noChangeArrowheads="1"/>
          </p:cNvSpPr>
          <p:nvPr/>
        </p:nvSpPr>
        <p:spPr bwMode="auto">
          <a:xfrm>
            <a:off x="4769802" y="1275804"/>
            <a:ext cx="420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400" b="1" dirty="0">
                <a:solidFill>
                  <a:srgbClr val="FF3300"/>
                </a:solidFill>
                <a:latin typeface="Times New Roman"/>
                <a:ea typeface="楷体" pitchFamily="49" charset="-122"/>
              </a:rPr>
              <a:t>×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27584" y="1398915"/>
            <a:ext cx="50193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itchFamily="34" charset="0"/>
              </a:rPr>
              <a:t>(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1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itchFamily="34" charset="0"/>
              </a:rPr>
              <a:t>)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等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弦所对的弧相等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.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 （      ）</a:t>
            </a:r>
            <a:endParaRPr lang="zh-CN" altLang="en-US" sz="2800" b="1" dirty="0">
              <a:solidFill>
                <a:prstClr val="black"/>
              </a:solidFill>
              <a:latin typeface="Times New Roman"/>
              <a:ea typeface="楷体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27584" y="2335425"/>
            <a:ext cx="5051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itchFamily="34" charset="0"/>
              </a:rPr>
              <a:t>(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2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itchFamily="34" charset="0"/>
              </a:rPr>
              <a:t>)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等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弧所对的弦相等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.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 （      ）</a:t>
            </a:r>
            <a:endParaRPr lang="zh-CN" altLang="en-US" sz="2800" b="1" dirty="0">
              <a:solidFill>
                <a:prstClr val="black"/>
              </a:solidFill>
              <a:latin typeface="Times New Roman"/>
              <a:ea typeface="楷体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27584" y="3297408"/>
            <a:ext cx="6511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itchFamily="34" charset="0"/>
              </a:rPr>
              <a:t>(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3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itchFamily="34" charset="0"/>
              </a:rPr>
              <a:t>)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圆心角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相等，所对的弦相等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.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（   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）   </a:t>
            </a:r>
            <a:endParaRPr lang="zh-CN" altLang="en-US" sz="2800" b="1" dirty="0">
              <a:solidFill>
                <a:prstClr val="black"/>
              </a:solidFill>
              <a:latin typeface="Times New Roman"/>
              <a:ea typeface="楷体" pitchFamily="49" charset="-122"/>
            </a:endParaRPr>
          </a:p>
        </p:txBody>
      </p:sp>
      <p:sp>
        <p:nvSpPr>
          <p:cNvPr id="71688" name="Rectangle 51"/>
          <p:cNvSpPr>
            <a:spLocks noChangeArrowheads="1"/>
          </p:cNvSpPr>
          <p:nvPr/>
        </p:nvSpPr>
        <p:spPr bwMode="auto">
          <a:xfrm>
            <a:off x="5286326" y="2703365"/>
            <a:ext cx="701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Wingdings" pitchFamily="2" charset="2"/>
              <a:buNone/>
            </a:pPr>
            <a:endParaRPr lang="en-US" altLang="zh-CN" sz="4400" b="1" i="1">
              <a:solidFill>
                <a:srgbClr val="FF0000"/>
              </a:solidFill>
              <a:ea typeface="楷体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799384" y="2212314"/>
            <a:ext cx="420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400" b="1" dirty="0">
                <a:solidFill>
                  <a:srgbClr val="FF3300"/>
                </a:solidFill>
                <a:latin typeface="Times New Roman"/>
                <a:ea typeface="楷体" pitchFamily="49" charset="-122"/>
              </a:rPr>
              <a:t>×</a:t>
            </a:r>
          </a:p>
        </p:txBody>
      </p:sp>
      <p:cxnSp>
        <p:nvCxnSpPr>
          <p:cNvPr id="13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747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Times New Roman"/>
              </a:rPr>
              <a:t>巩固练习</a:t>
            </a:r>
          </a:p>
        </p:txBody>
      </p:sp>
      <p:sp>
        <p:nvSpPr>
          <p:cNvPr id="15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9592" y="725889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ea typeface="黑体" panose="02010609060101010101" pitchFamily="2" charset="-122"/>
                <a:sym typeface="微软雅黑" panose="020B0503020204020204" pitchFamily="34" charset="-122"/>
              </a:rPr>
              <a:t>1</a:t>
            </a:r>
            <a:r>
              <a:rPr lang="en-US" altLang="zh-CN" sz="2800" b="1" dirty="0">
                <a:solidFill>
                  <a:srgbClr val="0000FF"/>
                </a:solidFill>
                <a:ea typeface="黑体" panose="02010609060101010101" pitchFamily="2" charset="-122"/>
                <a:sym typeface="微软雅黑" panose="020B0503020204020204" pitchFamily="34" charset="-122"/>
              </a:rPr>
              <a:t>.</a:t>
            </a:r>
            <a:r>
              <a:rPr lang="en-US" altLang="zh-CN" sz="2800" b="1" dirty="0" smtClean="0">
                <a:solidFill>
                  <a:srgbClr val="0000FF"/>
                </a:solidFill>
                <a:ea typeface="黑体" panose="02010609060101010101" pitchFamily="2" charset="-122"/>
                <a:sym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  <a:sym typeface="微软雅黑" panose="020B0503020204020204" pitchFamily="34" charset="-122"/>
              </a:rPr>
              <a:t>判断正误。</a:t>
            </a:r>
            <a:r>
              <a:rPr lang="en-US" altLang="zh-CN" sz="2800" b="1" dirty="0">
                <a:solidFill>
                  <a:prstClr val="black"/>
                </a:solidFill>
                <a:ea typeface="楷体" pitchFamily="49" charset="-122"/>
                <a:sym typeface="微软雅黑" panose="020B0503020204020204" pitchFamily="34" charset="-122"/>
              </a:rPr>
              <a:t> </a:t>
            </a:r>
            <a:endParaRPr lang="zh-CN" altLang="en-US" dirty="0">
              <a:solidFill>
                <a:prstClr val="black"/>
              </a:solidFill>
              <a:ea typeface="楷体" pitchFamily="49" charset="-122"/>
            </a:endParaRPr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828" r="14489"/>
          <a:stretch/>
        </p:blipFill>
        <p:spPr bwMode="auto">
          <a:xfrm>
            <a:off x="258928" y="640344"/>
            <a:ext cx="684529" cy="6892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55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文本框 2"/>
          <p:cNvSpPr txBox="1">
            <a:spLocks noChangeArrowheads="1"/>
          </p:cNvSpPr>
          <p:nvPr/>
        </p:nvSpPr>
        <p:spPr bwMode="auto">
          <a:xfrm>
            <a:off x="787400" y="668338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    </a:t>
            </a:r>
            <a:r>
              <a:rPr lang="zh-CN" altLang="en-US" sz="2800" b="1">
                <a:solidFill>
                  <a:prstClr val="black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熊宝宝要过生日了！要把蛋糕平均分成四块，你会分吗？</a:t>
            </a:r>
            <a:endParaRPr lang="zh-CN" altLang="en-US" sz="2800" b="1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3463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图片 3" descr="U300P20T55D10914F795DT20041021143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2371725"/>
            <a:ext cx="2838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3" descr="2014040804550596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2389188"/>
            <a:ext cx="3535362" cy="21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线连接符 10"/>
          <p:cNvCxnSpPr/>
          <p:nvPr/>
        </p:nvCxnSpPr>
        <p:spPr>
          <a:xfrm>
            <a:off x="1588" y="41151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9" name="文本框 18"/>
          <p:cNvSpPr txBox="1">
            <a:spLocks noChangeArrowheads="1"/>
          </p:cNvSpPr>
          <p:nvPr/>
        </p:nvSpPr>
        <p:spPr bwMode="auto">
          <a:xfrm>
            <a:off x="552450" y="-10195"/>
            <a:ext cx="1517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srgbClr val="000000"/>
                </a:solidFill>
                <a:latin typeface="Segoe Print" pitchFamily="2" charset="0"/>
              </a:rPr>
              <a:t>导入新知</a:t>
            </a:r>
          </a:p>
        </p:txBody>
      </p:sp>
      <p:sp>
        <p:nvSpPr>
          <p:cNvPr id="11" name="Freeform 74"/>
          <p:cNvSpPr>
            <a:spLocks noChangeAspect="1" noEditPoints="1"/>
          </p:cNvSpPr>
          <p:nvPr/>
        </p:nvSpPr>
        <p:spPr bwMode="auto">
          <a:xfrm>
            <a:off x="157163" y="51470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0266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096893" y="2530091"/>
            <a:ext cx="1208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证明：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465262" y="2974181"/>
            <a:ext cx="4903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ea typeface="仿宋" pitchFamily="49" charset="-122"/>
              </a:rPr>
              <a:t>∴ </a:t>
            </a:r>
            <a:r>
              <a:rPr lang="en-US" altLang="zh-CN" sz="2400" b="1" i="1" dirty="0">
                <a:solidFill>
                  <a:srgbClr val="FF0000"/>
                </a:solidFill>
                <a:ea typeface="仿宋" pitchFamily="49" charset="-122"/>
              </a:rPr>
              <a:t>  AB=AC</a:t>
            </a:r>
            <a:r>
              <a:rPr lang="zh-CN" altLang="en-US" sz="2400" b="1" dirty="0">
                <a:solidFill>
                  <a:srgbClr val="FF0000"/>
                </a:solidFill>
                <a:ea typeface="仿宋" pitchFamily="49" charset="-122"/>
              </a:rPr>
              <a:t>．</a:t>
            </a:r>
            <a:r>
              <a:rPr lang="en-US" altLang="zh-CN" sz="2400" b="1" dirty="0">
                <a:ea typeface="仿宋" pitchFamily="49" charset="-122"/>
              </a:rPr>
              <a:t>△</a:t>
            </a:r>
            <a:r>
              <a:rPr lang="en-US" altLang="zh-CN" sz="2400" b="1" i="1" dirty="0">
                <a:ea typeface="仿宋" pitchFamily="49" charset="-122"/>
              </a:rPr>
              <a:t>ABC</a:t>
            </a:r>
            <a:r>
              <a:rPr lang="zh-CN" altLang="en-US" sz="2400" b="1" dirty="0">
                <a:ea typeface="仿宋" pitchFamily="49" charset="-122"/>
              </a:rPr>
              <a:t>是等腰三角形</a:t>
            </a:r>
            <a:r>
              <a:rPr lang="en-US" altLang="zh-CN" sz="2400" b="1" dirty="0">
                <a:ea typeface="仿宋" pitchFamily="49" charset="-122"/>
              </a:rPr>
              <a:t>.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501264" y="3406229"/>
            <a:ext cx="339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又</a:t>
            </a:r>
            <a:r>
              <a:rPr lang="zh-CN" altLang="en-US" sz="2400" b="1" dirty="0">
                <a:ea typeface="宋体" panose="02010600030101010101" pitchFamily="2" charset="-122"/>
              </a:rPr>
              <a:t>∵ </a:t>
            </a:r>
            <a:r>
              <a:rPr lang="zh-CN" altLang="en-US" sz="2400" b="1" dirty="0">
                <a:ea typeface="黑体" pitchFamily="49" charset="-122"/>
              </a:rPr>
              <a:t>∠</a:t>
            </a:r>
            <a:r>
              <a:rPr lang="en-US" altLang="zh-CN" sz="2400" b="1" i="1" dirty="0">
                <a:ea typeface="黑体" pitchFamily="49" charset="-122"/>
              </a:rPr>
              <a:t>ACB</a:t>
            </a:r>
            <a:r>
              <a:rPr lang="en-US" altLang="zh-CN" sz="2400" b="1" dirty="0">
                <a:ea typeface="黑体" pitchFamily="49" charset="-122"/>
              </a:rPr>
              <a:t>=60°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，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543796" y="3838277"/>
            <a:ext cx="5240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ea typeface="仿宋" pitchFamily="49" charset="-122"/>
              </a:rPr>
              <a:t>∴ △</a:t>
            </a:r>
            <a:r>
              <a:rPr lang="en-US" altLang="zh-CN" sz="2400" b="1" i="1" dirty="0">
                <a:ea typeface="仿宋" pitchFamily="49" charset="-122"/>
              </a:rPr>
              <a:t>ABC</a:t>
            </a:r>
            <a:r>
              <a:rPr lang="zh-CN" altLang="en-US" sz="2400" b="1" dirty="0">
                <a:ea typeface="仿宋" pitchFamily="49" charset="-122"/>
              </a:rPr>
              <a:t>是等边三角形 </a:t>
            </a:r>
            <a:r>
              <a:rPr lang="en-US" altLang="zh-CN" sz="2400" b="1" dirty="0">
                <a:ea typeface="仿宋" pitchFamily="49" charset="-122"/>
              </a:rPr>
              <a:t>, </a:t>
            </a:r>
            <a:r>
              <a:rPr lang="en-US" altLang="zh-CN" sz="2400" b="1" i="1" dirty="0">
                <a:ea typeface="仿宋" pitchFamily="49" charset="-122"/>
              </a:rPr>
              <a:t>AB=BC=CA.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587950" y="4286898"/>
            <a:ext cx="4171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ea typeface="宋体" panose="02010600030101010101" pitchFamily="2" charset="-122"/>
              </a:rPr>
              <a:t>∴ </a:t>
            </a:r>
            <a:r>
              <a:rPr lang="en-US" altLang="zh-CN" sz="2400" b="1" i="1" dirty="0">
                <a:ea typeface="宋体" panose="02010600030101010101" pitchFamily="2" charset="-122"/>
              </a:rPr>
              <a:t> ∠AOB</a:t>
            </a:r>
            <a:r>
              <a:rPr lang="zh-CN" altLang="en-US" sz="2400" b="1" dirty="0">
                <a:ea typeface="宋体" panose="02010600030101010101" pitchFamily="2" charset="-122"/>
              </a:rPr>
              <a:t>＝</a:t>
            </a:r>
            <a:r>
              <a:rPr lang="zh-CN" altLang="en-US" sz="2400" b="1" i="1" dirty="0">
                <a:ea typeface="宋体" panose="02010600030101010101" pitchFamily="2" charset="-122"/>
              </a:rPr>
              <a:t>∠</a:t>
            </a:r>
            <a:r>
              <a:rPr lang="en-US" altLang="zh-CN" sz="2400" b="1" i="1" dirty="0">
                <a:ea typeface="宋体" panose="02010600030101010101" pitchFamily="2" charset="-122"/>
              </a:rPr>
              <a:t>BOC</a:t>
            </a:r>
            <a:r>
              <a:rPr lang="zh-CN" altLang="en-US" sz="2400" b="1" dirty="0">
                <a:ea typeface="宋体" panose="02010600030101010101" pitchFamily="2" charset="-122"/>
              </a:rPr>
              <a:t>＝</a:t>
            </a:r>
            <a:r>
              <a:rPr lang="zh-CN" altLang="en-US" sz="2400" b="1" i="1" dirty="0">
                <a:ea typeface="宋体" panose="02010600030101010101" pitchFamily="2" charset="-122"/>
              </a:rPr>
              <a:t>∠</a:t>
            </a:r>
            <a:r>
              <a:rPr lang="en-US" altLang="zh-CN" sz="2400" b="1" i="1" dirty="0">
                <a:ea typeface="宋体" panose="02010600030101010101" pitchFamily="2" charset="-122"/>
              </a:rPr>
              <a:t>AOC.</a:t>
            </a:r>
            <a:endParaRPr lang="en-US" altLang="zh-CN" sz="2400" b="1" i="1" dirty="0"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4111" name="Text Box 23"/>
          <p:cNvSpPr txBox="1">
            <a:spLocks noChangeArrowheads="1"/>
          </p:cNvSpPr>
          <p:nvPr/>
        </p:nvSpPr>
        <p:spPr bwMode="auto">
          <a:xfrm>
            <a:off x="669834" y="1156972"/>
            <a:ext cx="8066088" cy="1212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ea typeface="黑体" panose="02010600030101010101" pitchFamily="49" charset="-122"/>
              </a:rPr>
              <a:t>例</a:t>
            </a:r>
            <a:r>
              <a:rPr lang="en-US" altLang="zh-CN" sz="2800" b="1" dirty="0">
                <a:solidFill>
                  <a:srgbClr val="0000FF"/>
                </a:solidFill>
                <a:ea typeface="黑体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sz="2800" b="1" dirty="0">
                <a:solidFill>
                  <a:srgbClr val="0000FF"/>
                </a:solidFill>
                <a:ea typeface="黑体" panose="02010600030101010101" pitchFamily="49" charset="-122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如图，在⊙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中，   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AB=AC</a:t>
            </a:r>
            <a:r>
              <a:rPr lang="zh-CN" altLang="en-US" sz="2800" b="1" i="1" dirty="0">
                <a:solidFill>
                  <a:prstClr val="black"/>
                </a:solidFill>
                <a:ea typeface="楷体" pitchFamily="49" charset="-122"/>
              </a:rPr>
              <a:t> </a:t>
            </a:r>
            <a:r>
              <a:rPr lang="en-US" altLang="zh-CN" sz="2800" b="1" dirty="0">
                <a:solidFill>
                  <a:prstClr val="black"/>
                </a:solidFill>
                <a:ea typeface="楷体" pitchFamily="49" charset="-122"/>
              </a:rPr>
              <a:t>,∠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ACB</a:t>
            </a:r>
            <a:r>
              <a:rPr lang="en-US" altLang="zh-CN" sz="2800" b="1" dirty="0">
                <a:solidFill>
                  <a:prstClr val="black"/>
                </a:solidFill>
                <a:ea typeface="楷体" pitchFamily="49" charset="-122"/>
              </a:rPr>
              <a:t>=60°.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求证：∠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AOB</a:t>
            </a:r>
            <a:r>
              <a:rPr lang="en-US" altLang="zh-CN" sz="2800" b="1" dirty="0">
                <a:solidFill>
                  <a:prstClr val="black"/>
                </a:solidFill>
                <a:ea typeface="楷体" pitchFamily="49" charset="-122"/>
              </a:rPr>
              <a:t>=∠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BOC</a:t>
            </a:r>
            <a:r>
              <a:rPr lang="en-US" altLang="zh-CN" sz="2800" b="1" dirty="0">
                <a:solidFill>
                  <a:prstClr val="black"/>
                </a:solidFill>
                <a:ea typeface="楷体" pitchFamily="49" charset="-122"/>
              </a:rPr>
              <a:t>=∠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AOC</a:t>
            </a:r>
            <a:r>
              <a:rPr lang="en-US" altLang="zh-CN" sz="2800" b="1" dirty="0">
                <a:solidFill>
                  <a:prstClr val="black"/>
                </a:solidFill>
                <a:ea typeface="楷体" pitchFamily="49" charset="-122"/>
              </a:rPr>
              <a:t>.</a:t>
            </a:r>
          </a:p>
        </p:txBody>
      </p:sp>
      <p:grpSp>
        <p:nvGrpSpPr>
          <p:cNvPr id="72712" name="组合 19478"/>
          <p:cNvGrpSpPr>
            <a:grpSpLocks/>
          </p:cNvGrpSpPr>
          <p:nvPr/>
        </p:nvGrpSpPr>
        <p:grpSpPr bwMode="auto">
          <a:xfrm>
            <a:off x="6639295" y="1629092"/>
            <a:ext cx="1927225" cy="1963738"/>
            <a:chOff x="3696" y="845"/>
            <a:chExt cx="1619" cy="1649"/>
          </a:xfrm>
        </p:grpSpPr>
        <p:sp>
          <p:nvSpPr>
            <p:cNvPr id="72722" name="Oval 7"/>
            <p:cNvSpPr>
              <a:spLocks noChangeArrowheads="1"/>
            </p:cNvSpPr>
            <p:nvPr/>
          </p:nvSpPr>
          <p:spPr bwMode="auto">
            <a:xfrm>
              <a:off x="3817" y="1135"/>
              <a:ext cx="1359" cy="13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ea typeface="宋体" panose="02010600030101010101" pitchFamily="2" charset="-122"/>
                  <a:cs typeface="Times New Roman" pitchFamily="18" charset="0"/>
                </a:rPr>
                <a:t>·</a:t>
              </a:r>
            </a:p>
          </p:txBody>
        </p:sp>
        <p:sp>
          <p:nvSpPr>
            <p:cNvPr id="72723" name="AutoShape 8"/>
            <p:cNvSpPr>
              <a:spLocks noChangeArrowheads="1"/>
            </p:cNvSpPr>
            <p:nvPr/>
          </p:nvSpPr>
          <p:spPr bwMode="auto">
            <a:xfrm>
              <a:off x="3922" y="1141"/>
              <a:ext cx="1157" cy="999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b="1" i="1">
                <a:solidFill>
                  <a:prstClr val="black"/>
                </a:solidFill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72724" name="Freeform 9"/>
            <p:cNvSpPr>
              <a:spLocks noChangeArrowheads="1"/>
            </p:cNvSpPr>
            <p:nvPr/>
          </p:nvSpPr>
          <p:spPr bwMode="auto">
            <a:xfrm>
              <a:off x="3915" y="1814"/>
              <a:ext cx="582" cy="333"/>
            </a:xfrm>
            <a:custGeom>
              <a:avLst/>
              <a:gdLst>
                <a:gd name="T0" fmla="*/ 582 w 660"/>
                <a:gd name="T1" fmla="*/ 0 h 378"/>
                <a:gd name="T2" fmla="*/ 574 w 660"/>
                <a:gd name="T3" fmla="*/ 11 h 378"/>
                <a:gd name="T4" fmla="*/ 0 w 660"/>
                <a:gd name="T5" fmla="*/ 333 h 3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0" h="378">
                  <a:moveTo>
                    <a:pt x="660" y="0"/>
                  </a:moveTo>
                  <a:lnTo>
                    <a:pt x="651" y="12"/>
                  </a:lnTo>
                  <a:lnTo>
                    <a:pt x="0" y="37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25" name="Freeform 10"/>
            <p:cNvSpPr>
              <a:spLocks noChangeArrowheads="1"/>
            </p:cNvSpPr>
            <p:nvPr/>
          </p:nvSpPr>
          <p:spPr bwMode="auto">
            <a:xfrm>
              <a:off x="4491" y="1822"/>
              <a:ext cx="600" cy="325"/>
            </a:xfrm>
            <a:custGeom>
              <a:avLst/>
              <a:gdLst>
                <a:gd name="T0" fmla="*/ 0 w 681"/>
                <a:gd name="T1" fmla="*/ 0 h 369"/>
                <a:gd name="T2" fmla="*/ 600 w 681"/>
                <a:gd name="T3" fmla="*/ 325 h 3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1" h="369">
                  <a:moveTo>
                    <a:pt x="0" y="0"/>
                  </a:moveTo>
                  <a:lnTo>
                    <a:pt x="681" y="36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26" name="Freeform 11"/>
            <p:cNvSpPr>
              <a:spLocks noChangeArrowheads="1"/>
            </p:cNvSpPr>
            <p:nvPr/>
          </p:nvSpPr>
          <p:spPr bwMode="auto">
            <a:xfrm>
              <a:off x="4491" y="1135"/>
              <a:ext cx="8" cy="687"/>
            </a:xfrm>
            <a:custGeom>
              <a:avLst/>
              <a:gdLst>
                <a:gd name="T0" fmla="*/ 0 w 9"/>
                <a:gd name="T1" fmla="*/ 687 h 780"/>
                <a:gd name="T2" fmla="*/ 8 w 9"/>
                <a:gd name="T3" fmla="*/ 0 h 7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780">
                  <a:moveTo>
                    <a:pt x="0" y="780"/>
                  </a:moveTo>
                  <a:lnTo>
                    <a:pt x="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27" name="Text Box 12"/>
            <p:cNvSpPr txBox="1">
              <a:spLocks noChangeArrowheads="1"/>
            </p:cNvSpPr>
            <p:nvPr/>
          </p:nvSpPr>
          <p:spPr bwMode="auto">
            <a:xfrm>
              <a:off x="4377" y="845"/>
              <a:ext cx="47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endParaRPr lang="en-US" altLang="zh-CN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28" name="Text Box 13"/>
            <p:cNvSpPr txBox="1">
              <a:spLocks noChangeArrowheads="1"/>
            </p:cNvSpPr>
            <p:nvPr/>
          </p:nvSpPr>
          <p:spPr bwMode="auto">
            <a:xfrm>
              <a:off x="3696" y="2054"/>
              <a:ext cx="47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  <a:endParaRPr lang="en-US" altLang="zh-CN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29" name="Text Box 14"/>
            <p:cNvSpPr txBox="1">
              <a:spLocks noChangeArrowheads="1"/>
            </p:cNvSpPr>
            <p:nvPr/>
          </p:nvSpPr>
          <p:spPr bwMode="auto">
            <a:xfrm>
              <a:off x="5055" y="2074"/>
              <a:ext cx="26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  <a:endParaRPr lang="en-US" altLang="zh-CN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30" name="Text Box 15"/>
            <p:cNvSpPr txBox="1">
              <a:spLocks noChangeArrowheads="1"/>
            </p:cNvSpPr>
            <p:nvPr/>
          </p:nvSpPr>
          <p:spPr bwMode="auto">
            <a:xfrm>
              <a:off x="4332" y="1797"/>
              <a:ext cx="24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O</a:t>
              </a:r>
              <a:endParaRPr lang="en-US" altLang="zh-CN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713" name="Text Box 15"/>
          <p:cNvSpPr txBox="1">
            <a:spLocks noChangeArrowheads="1"/>
          </p:cNvSpPr>
          <p:nvPr/>
        </p:nvSpPr>
        <p:spPr bwMode="auto">
          <a:xfrm>
            <a:off x="4395586" y="1096303"/>
            <a:ext cx="1408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⌒    ⌒</a:t>
            </a:r>
            <a:endParaRPr lang="en-US" altLang="zh-C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33"/>
          <p:cNvGrpSpPr>
            <a:grpSpLocks/>
          </p:cNvGrpSpPr>
          <p:nvPr/>
        </p:nvGrpSpPr>
        <p:grpSpPr bwMode="auto">
          <a:xfrm>
            <a:off x="2226155" y="2418279"/>
            <a:ext cx="1814920" cy="585519"/>
            <a:chOff x="3563688" y="2112445"/>
            <a:chExt cx="2423005" cy="777329"/>
          </a:xfrm>
        </p:grpSpPr>
        <p:sp>
          <p:nvSpPr>
            <p:cNvPr id="72720" name="TextBox 31"/>
            <p:cNvSpPr txBox="1">
              <a:spLocks noChangeArrowheads="1"/>
            </p:cNvSpPr>
            <p:nvPr/>
          </p:nvSpPr>
          <p:spPr bwMode="auto">
            <a:xfrm>
              <a:off x="3563688" y="2276872"/>
              <a:ext cx="2423005" cy="61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FF0000"/>
                  </a:solidFill>
                  <a:latin typeface="Times New Roman" pitchFamily="18" charset="0"/>
                </a:rPr>
                <a:t>∵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pitchFamily="18" charset="0"/>
                </a:rPr>
                <a:t>AB=CD</a:t>
              </a:r>
              <a:r>
                <a:rPr lang="zh-CN" altLang="en-US" sz="2400" b="1" i="1" dirty="0">
                  <a:solidFill>
                    <a:srgbClr val="FF0000"/>
                  </a:solidFill>
                  <a:latin typeface="Times New Roman" pitchFamily="18" charset="0"/>
                </a:rPr>
                <a:t>，</a:t>
              </a:r>
            </a:p>
          </p:txBody>
        </p:sp>
        <p:sp>
          <p:nvSpPr>
            <p:cNvPr id="72721" name="Text Box 15"/>
            <p:cNvSpPr txBox="1">
              <a:spLocks noChangeArrowheads="1"/>
            </p:cNvSpPr>
            <p:nvPr/>
          </p:nvSpPr>
          <p:spPr bwMode="auto">
            <a:xfrm>
              <a:off x="4027992" y="2112445"/>
              <a:ext cx="1553972" cy="61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itchFamily="18" charset="0"/>
                </a:rPr>
                <a:t>⌒    ⌒</a:t>
              </a:r>
            </a:p>
          </p:txBody>
        </p:sp>
      </p:grpSp>
      <p:sp>
        <p:nvSpPr>
          <p:cNvPr id="72717" name="文本框 3"/>
          <p:cNvSpPr txBox="1">
            <a:spLocks noChangeArrowheads="1"/>
          </p:cNvSpPr>
          <p:nvPr/>
        </p:nvSpPr>
        <p:spPr bwMode="auto">
          <a:xfrm>
            <a:off x="2560353" y="655160"/>
            <a:ext cx="523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利用弧、弦、圆心角的关系证明相等</a:t>
            </a:r>
          </a:p>
        </p:txBody>
      </p:sp>
      <p:cxnSp>
        <p:nvCxnSpPr>
          <p:cNvPr id="27" name="直线连接符 10"/>
          <p:cNvCxnSpPr/>
          <p:nvPr/>
        </p:nvCxnSpPr>
        <p:spPr>
          <a:xfrm>
            <a:off x="1588" y="389119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74"/>
          <p:cNvSpPr>
            <a:spLocks noChangeAspect="1" noEditPoints="1"/>
          </p:cNvSpPr>
          <p:nvPr/>
        </p:nvSpPr>
        <p:spPr bwMode="auto">
          <a:xfrm>
            <a:off x="157163" y="25582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0" name="组合 6"/>
          <p:cNvGrpSpPr/>
          <p:nvPr/>
        </p:nvGrpSpPr>
        <p:grpSpPr>
          <a:xfrm>
            <a:off x="598488" y="650694"/>
            <a:ext cx="1889125" cy="460375"/>
            <a:chOff x="397404" y="556710"/>
            <a:chExt cx="1888409" cy="461119"/>
          </a:xfrm>
        </p:grpSpPr>
        <p:grpSp>
          <p:nvGrpSpPr>
            <p:cNvPr id="31" name="组合 5"/>
            <p:cNvGrpSpPr/>
            <p:nvPr/>
          </p:nvGrpSpPr>
          <p:grpSpPr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33" name="椭圆 5"/>
              <p:cNvSpPr/>
              <p:nvPr/>
            </p:nvSpPr>
            <p:spPr>
              <a:xfrm>
                <a:off x="2177459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椭圆 8"/>
              <p:cNvSpPr/>
              <p:nvPr/>
            </p:nvSpPr>
            <p:spPr>
              <a:xfrm>
                <a:off x="2507551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椭圆 9"/>
              <p:cNvSpPr/>
              <p:nvPr/>
            </p:nvSpPr>
            <p:spPr>
              <a:xfrm>
                <a:off x="2837642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椭圆 24"/>
              <p:cNvSpPr/>
              <p:nvPr/>
            </p:nvSpPr>
            <p:spPr>
              <a:xfrm>
                <a:off x="3167734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椭圆 10"/>
              <p:cNvSpPr/>
              <p:nvPr/>
            </p:nvSpPr>
            <p:spPr>
              <a:xfrm>
                <a:off x="3567652" y="-557354"/>
                <a:ext cx="426897" cy="425725"/>
              </a:xfrm>
              <a:prstGeom prst="ellipse">
                <a:avLst/>
              </a:prstGeom>
              <a:solidFill>
                <a:srgbClr val="0085B4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" name="文本框 11"/>
            <p:cNvSpPr txBox="1"/>
            <p:nvPr/>
          </p:nvSpPr>
          <p:spPr>
            <a:xfrm>
              <a:off x="397404" y="556710"/>
              <a:ext cx="1829779" cy="46006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7" tIns="45718" rIns="91437" bIns="45718" anchor="t">
              <a:spAutoFit/>
            </a:bodyPr>
            <a:lstStyle/>
            <a:p>
              <a:pPr algn="dist" defTabSz="1219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white"/>
                  </a:solidFill>
                  <a:ea typeface="宋体" panose="02010600030101010101" pitchFamily="2" charset="-122"/>
                </a:rPr>
                <a:t>素养考点 </a:t>
              </a:r>
              <a:r>
                <a:rPr lang="en-US" altLang="zh-CN" sz="2400" b="1" dirty="0">
                  <a:solidFill>
                    <a:prstClr val="white"/>
                  </a:solidFill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41" name="文本框 18">
            <a:extLst>
              <a:ext uri="{FF2B5EF4-FFF2-40B4-BE49-F238E27FC236}">
                <a16:creationId xmlns:a16="http://schemas.microsoft.com/office/drawing/2014/main" xmlns="" id="{571B60D8-6F99-4558-8E1D-332D35361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-34925"/>
            <a:ext cx="14573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/>
                </a:solidFill>
                <a:latin typeface="Segoe Print" panose="02000600000000000000" pitchFamily="2" charset="0"/>
                <a:ea typeface="宋体" panose="02010600030101010101" pitchFamily="2" charset="-122"/>
              </a:rPr>
              <a:t>探究新知</a:t>
            </a:r>
          </a:p>
        </p:txBody>
      </p:sp>
    </p:spTree>
    <p:extLst>
      <p:ext uri="{BB962C8B-B14F-4D97-AF65-F5344CB8AC3E}">
        <p14:creationId xmlns:p14="http://schemas.microsoft.com/office/powerpoint/2010/main" val="33863345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858171" y="582762"/>
            <a:ext cx="7760326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+mn-lt"/>
                <a:ea typeface="黑体" panose="02010609060101010101" pitchFamily="2" charset="-122"/>
                <a:sym typeface="微软雅黑" panose="020B0503020204020204" pitchFamily="34" charset="-122"/>
              </a:rPr>
              <a:t>2. </a:t>
            </a:r>
            <a:r>
              <a:rPr lang="en-US" altLang="zh-CN" sz="2400" b="1" dirty="0" smtClean="0">
                <a:solidFill>
                  <a:srgbClr val="0000FF"/>
                </a:solidFill>
                <a:ea typeface="黑体" panose="02010609060101010101" pitchFamily="2" charset="-122"/>
                <a:sym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填一填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00" dirty="0">
                <a:solidFill>
                  <a:srgbClr val="2740F5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如图，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CD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⊙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的两条弦．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（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）如果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CD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，那么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___________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   </a:t>
            </a:r>
            <a:r>
              <a:rPr lang="zh-CN" altLang="zh-CN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_____________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_</a:t>
            </a:r>
            <a:r>
              <a:rPr lang="zh-CN" altLang="zh-CN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_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．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（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）如果                ，那么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____________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_____________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．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（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3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）如果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∠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AOB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=∠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COD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，那么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_____________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_________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．</a:t>
            </a:r>
          </a:p>
        </p:txBody>
      </p:sp>
      <p:grpSp>
        <p:nvGrpSpPr>
          <p:cNvPr id="73731" name="Group 28"/>
          <p:cNvGrpSpPr>
            <a:grpSpLocks/>
          </p:cNvGrpSpPr>
          <p:nvPr/>
        </p:nvGrpSpPr>
        <p:grpSpPr bwMode="auto">
          <a:xfrm>
            <a:off x="6744438" y="634438"/>
            <a:ext cx="2457450" cy="2089150"/>
            <a:chOff x="0" y="0"/>
            <a:chExt cx="2064" cy="1754"/>
          </a:xfrm>
        </p:grpSpPr>
        <p:sp>
          <p:nvSpPr>
            <p:cNvPr id="2" name="Oval 6"/>
            <p:cNvSpPr>
              <a:spLocks noChangeArrowheads="1"/>
            </p:cNvSpPr>
            <p:nvPr/>
          </p:nvSpPr>
          <p:spPr bwMode="auto">
            <a:xfrm>
              <a:off x="181" y="0"/>
              <a:ext cx="1543" cy="15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100" b="1">
                  <a:solidFill>
                    <a:srgbClr val="23518B"/>
                  </a:solidFill>
                  <a:ea typeface="黑体" pitchFamily="49" charset="-122"/>
                </a:rPr>
                <a:t>·</a:t>
              </a:r>
            </a:p>
          </p:txBody>
        </p:sp>
        <p:grpSp>
          <p:nvGrpSpPr>
            <p:cNvPr id="73752" name="Group 12"/>
            <p:cNvGrpSpPr>
              <a:grpSpLocks/>
            </p:cNvGrpSpPr>
            <p:nvPr/>
          </p:nvGrpSpPr>
          <p:grpSpPr bwMode="auto">
            <a:xfrm>
              <a:off x="266" y="321"/>
              <a:ext cx="1321" cy="458"/>
              <a:chOff x="0" y="0"/>
              <a:chExt cx="1321" cy="458"/>
            </a:xfrm>
          </p:grpSpPr>
          <p:sp>
            <p:nvSpPr>
              <p:cNvPr id="2075" name="Line 7"/>
              <p:cNvSpPr>
                <a:spLocks noChangeShapeType="1"/>
              </p:cNvSpPr>
              <p:nvPr/>
            </p:nvSpPr>
            <p:spPr bwMode="auto">
              <a:xfrm flipV="1">
                <a:off x="2" y="0"/>
                <a:ext cx="1315" cy="91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76" name="Line 8"/>
              <p:cNvSpPr>
                <a:spLocks noChangeShapeType="1"/>
              </p:cNvSpPr>
              <p:nvPr/>
            </p:nvSpPr>
            <p:spPr bwMode="auto">
              <a:xfrm>
                <a:off x="635" y="50"/>
                <a:ext cx="45" cy="408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77" name="Line 9"/>
              <p:cNvSpPr>
                <a:spLocks noChangeShapeType="1"/>
              </p:cNvSpPr>
              <p:nvPr/>
            </p:nvSpPr>
            <p:spPr bwMode="auto">
              <a:xfrm>
                <a:off x="2" y="95"/>
                <a:ext cx="679" cy="363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78" name="Line 10"/>
              <p:cNvSpPr>
                <a:spLocks noChangeShapeType="1"/>
              </p:cNvSpPr>
              <p:nvPr/>
            </p:nvSpPr>
            <p:spPr bwMode="auto">
              <a:xfrm flipV="1">
                <a:off x="686" y="4"/>
                <a:ext cx="635" cy="452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79" name="Freeform 11"/>
              <p:cNvSpPr/>
              <p:nvPr/>
            </p:nvSpPr>
            <p:spPr bwMode="auto">
              <a:xfrm rot="-5700000">
                <a:off x="631" y="30"/>
                <a:ext cx="45" cy="45"/>
              </a:xfrm>
              <a:custGeom>
                <a:avLst/>
                <a:gdLst>
                  <a:gd name="T0" fmla="*/ 0 w 408"/>
                  <a:gd name="T1" fmla="*/ 0 h 363"/>
                  <a:gd name="T2" fmla="*/ 0 w 408"/>
                  <a:gd name="T3" fmla="*/ 0 h 363"/>
                  <a:gd name="T4" fmla="*/ 0 w 408"/>
                  <a:gd name="T5" fmla="*/ 0 h 363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363"/>
                  <a:gd name="T11" fmla="*/ 408 w 408"/>
                  <a:gd name="T12" fmla="*/ 363 h 3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363">
                    <a:moveTo>
                      <a:pt x="0" y="0"/>
                    </a:moveTo>
                    <a:lnTo>
                      <a:pt x="0" y="363"/>
                    </a:lnTo>
                    <a:lnTo>
                      <a:pt x="408" y="363"/>
                    </a:lnTo>
                  </a:path>
                </a:pathLst>
              </a:custGeom>
              <a:noFill/>
              <a:ln w="25400" cmpd="sng">
                <a:solidFill>
                  <a:schemeClr val="accent2">
                    <a:lumMod val="75000"/>
                  </a:schemeClr>
                </a:solidFill>
                <a:miter lim="800000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210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3753" name="Group 20"/>
            <p:cNvGrpSpPr>
              <a:grpSpLocks/>
            </p:cNvGrpSpPr>
            <p:nvPr/>
          </p:nvGrpSpPr>
          <p:grpSpPr bwMode="auto">
            <a:xfrm>
              <a:off x="539" y="638"/>
              <a:ext cx="1176" cy="787"/>
              <a:chOff x="0" y="0"/>
              <a:chExt cx="1176" cy="787"/>
            </a:xfrm>
          </p:grpSpPr>
          <p:sp>
            <p:nvSpPr>
              <p:cNvPr id="3" name="Freeform 14"/>
              <p:cNvSpPr/>
              <p:nvPr/>
            </p:nvSpPr>
            <p:spPr bwMode="auto">
              <a:xfrm>
                <a:off x="2" y="228"/>
                <a:ext cx="1172" cy="557"/>
              </a:xfrm>
              <a:custGeom>
                <a:avLst/>
                <a:gdLst>
                  <a:gd name="T0" fmla="*/ 1173 w 1173"/>
                  <a:gd name="T1" fmla="*/ 0 h 559"/>
                  <a:gd name="T2" fmla="*/ 0 w 1173"/>
                  <a:gd name="T3" fmla="*/ 559 h 559"/>
                  <a:gd name="T4" fmla="*/ 0 60000 65536"/>
                  <a:gd name="T5" fmla="*/ 0 60000 65536"/>
                  <a:gd name="T6" fmla="*/ 0 w 1173"/>
                  <a:gd name="T7" fmla="*/ 0 h 559"/>
                  <a:gd name="T8" fmla="*/ 1173 w 1173"/>
                  <a:gd name="T9" fmla="*/ 559 h 5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73" h="559">
                    <a:moveTo>
                      <a:pt x="1173" y="0"/>
                    </a:moveTo>
                    <a:lnTo>
                      <a:pt x="0" y="559"/>
                    </a:lnTo>
                  </a:path>
                </a:pathLst>
              </a:custGeom>
              <a:noFill/>
              <a:ln w="25400" cmpd="sng">
                <a:solidFill>
                  <a:schemeClr val="accent2">
                    <a:lumMod val="75000"/>
                  </a:schemeClr>
                </a:solidFill>
                <a:miter lim="800000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210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71" name="Line 15"/>
              <p:cNvSpPr>
                <a:spLocks noChangeShapeType="1"/>
              </p:cNvSpPr>
              <p:nvPr/>
            </p:nvSpPr>
            <p:spPr bwMode="auto">
              <a:xfrm rot="9493632">
                <a:off x="485" y="116"/>
                <a:ext cx="45" cy="409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" name="Line 16"/>
              <p:cNvSpPr>
                <a:spLocks noChangeShapeType="1"/>
              </p:cNvSpPr>
              <p:nvPr/>
            </p:nvSpPr>
            <p:spPr bwMode="auto">
              <a:xfrm rot="9493632">
                <a:off x="454" y="0"/>
                <a:ext cx="680" cy="363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" name="Freeform 17"/>
              <p:cNvSpPr/>
              <p:nvPr/>
            </p:nvSpPr>
            <p:spPr bwMode="auto">
              <a:xfrm>
                <a:off x="0" y="142"/>
                <a:ext cx="407" cy="642"/>
              </a:xfrm>
              <a:custGeom>
                <a:avLst/>
                <a:gdLst>
                  <a:gd name="T0" fmla="*/ 406 w 406"/>
                  <a:gd name="T1" fmla="*/ 0 h 642"/>
                  <a:gd name="T2" fmla="*/ 0 w 406"/>
                  <a:gd name="T3" fmla="*/ 642 h 642"/>
                  <a:gd name="T4" fmla="*/ 0 60000 65536"/>
                  <a:gd name="T5" fmla="*/ 0 60000 65536"/>
                  <a:gd name="T6" fmla="*/ 0 w 406"/>
                  <a:gd name="T7" fmla="*/ 0 h 642"/>
                  <a:gd name="T8" fmla="*/ 406 w 406"/>
                  <a:gd name="T9" fmla="*/ 642 h 64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6" h="642">
                    <a:moveTo>
                      <a:pt x="406" y="0"/>
                    </a:moveTo>
                    <a:lnTo>
                      <a:pt x="0" y="642"/>
                    </a:lnTo>
                  </a:path>
                </a:pathLst>
              </a:custGeom>
              <a:noFill/>
              <a:ln w="25400" cmpd="sng">
                <a:solidFill>
                  <a:schemeClr val="accent2">
                    <a:lumMod val="75000"/>
                  </a:schemeClr>
                </a:solidFill>
                <a:miter lim="800000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210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74" name="Freeform 18"/>
              <p:cNvSpPr/>
              <p:nvPr/>
            </p:nvSpPr>
            <p:spPr bwMode="auto">
              <a:xfrm rot="9600000">
                <a:off x="594" y="430"/>
                <a:ext cx="44" cy="45"/>
              </a:xfrm>
              <a:custGeom>
                <a:avLst/>
                <a:gdLst>
                  <a:gd name="T0" fmla="*/ 0 w 408"/>
                  <a:gd name="T1" fmla="*/ 0 h 363"/>
                  <a:gd name="T2" fmla="*/ 0 w 408"/>
                  <a:gd name="T3" fmla="*/ 0 h 363"/>
                  <a:gd name="T4" fmla="*/ 0 w 408"/>
                  <a:gd name="T5" fmla="*/ 0 h 363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363"/>
                  <a:gd name="T11" fmla="*/ 408 w 408"/>
                  <a:gd name="T12" fmla="*/ 363 h 3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363">
                    <a:moveTo>
                      <a:pt x="0" y="0"/>
                    </a:moveTo>
                    <a:lnTo>
                      <a:pt x="0" y="363"/>
                    </a:lnTo>
                    <a:lnTo>
                      <a:pt x="408" y="363"/>
                    </a:lnTo>
                  </a:path>
                </a:pathLst>
              </a:custGeom>
              <a:noFill/>
              <a:ln w="25400" cmpd="sng">
                <a:solidFill>
                  <a:schemeClr val="accent2">
                    <a:lumMod val="75000"/>
                  </a:schemeClr>
                </a:solidFill>
                <a:miter lim="800000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210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3754" name="Text Box 21"/>
            <p:cNvSpPr txBox="1">
              <a:spLocks noChangeArrowheads="1"/>
            </p:cNvSpPr>
            <p:nvPr/>
          </p:nvSpPr>
          <p:spPr bwMode="auto">
            <a:xfrm>
              <a:off x="272" y="1406"/>
              <a:ext cx="29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100" b="1" i="1">
                  <a:solidFill>
                    <a:srgbClr val="0D0D0D"/>
                  </a:solidFill>
                  <a:latin typeface="Times New Roman" pitchFamily="18" charset="0"/>
                  <a:ea typeface="黑体" pitchFamily="49" charset="-122"/>
                </a:rPr>
                <a:t>C</a:t>
              </a:r>
            </a:p>
          </p:txBody>
        </p:sp>
        <p:sp>
          <p:nvSpPr>
            <p:cNvPr id="73755" name="Text Box 22"/>
            <p:cNvSpPr txBox="1">
              <a:spLocks noChangeArrowheads="1"/>
            </p:cNvSpPr>
            <p:nvPr/>
          </p:nvSpPr>
          <p:spPr bwMode="auto">
            <a:xfrm>
              <a:off x="0" y="226"/>
              <a:ext cx="29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100" b="1" i="1">
                  <a:solidFill>
                    <a:srgbClr val="0D0D0D"/>
                  </a:solidFill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  <p:sp>
          <p:nvSpPr>
            <p:cNvPr id="73756" name="Text Box 23"/>
            <p:cNvSpPr txBox="1">
              <a:spLocks noChangeArrowheads="1"/>
            </p:cNvSpPr>
            <p:nvPr/>
          </p:nvSpPr>
          <p:spPr bwMode="auto">
            <a:xfrm>
              <a:off x="1587" y="181"/>
              <a:ext cx="29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100" b="1" i="1">
                  <a:solidFill>
                    <a:srgbClr val="0D0D0D"/>
                  </a:solidFill>
                  <a:latin typeface="Times New Roman" pitchFamily="18" charset="0"/>
                  <a:ea typeface="黑体" pitchFamily="49" charset="-122"/>
                </a:rPr>
                <a:t>B</a:t>
              </a:r>
            </a:p>
          </p:txBody>
        </p:sp>
        <p:sp>
          <p:nvSpPr>
            <p:cNvPr id="73757" name="Text Box 24"/>
            <p:cNvSpPr txBox="1">
              <a:spLocks noChangeArrowheads="1"/>
            </p:cNvSpPr>
            <p:nvPr/>
          </p:nvSpPr>
          <p:spPr bwMode="auto">
            <a:xfrm>
              <a:off x="1769" y="771"/>
              <a:ext cx="29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100" b="1" i="1">
                  <a:solidFill>
                    <a:srgbClr val="0D0D0D"/>
                  </a:solidFill>
                  <a:latin typeface="Times New Roman" pitchFamily="18" charset="0"/>
                  <a:ea typeface="黑体" pitchFamily="49" charset="-122"/>
                </a:rPr>
                <a:t>D</a:t>
              </a:r>
            </a:p>
          </p:txBody>
        </p:sp>
        <p:sp>
          <p:nvSpPr>
            <p:cNvPr id="73758" name="Text Box 25"/>
            <p:cNvSpPr txBox="1">
              <a:spLocks noChangeArrowheads="1"/>
            </p:cNvSpPr>
            <p:nvPr/>
          </p:nvSpPr>
          <p:spPr bwMode="auto">
            <a:xfrm>
              <a:off x="771" y="136"/>
              <a:ext cx="29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100" b="1" i="1">
                  <a:solidFill>
                    <a:srgbClr val="0D0D0D"/>
                  </a:solidFill>
                  <a:latin typeface="Times New Roman" pitchFamily="18" charset="0"/>
                  <a:ea typeface="黑体" pitchFamily="49" charset="-122"/>
                </a:rPr>
                <a:t>E</a:t>
              </a:r>
            </a:p>
          </p:txBody>
        </p:sp>
        <p:sp>
          <p:nvSpPr>
            <p:cNvPr id="73759" name="Text Box 26"/>
            <p:cNvSpPr txBox="1">
              <a:spLocks noChangeArrowheads="1"/>
            </p:cNvSpPr>
            <p:nvPr/>
          </p:nvSpPr>
          <p:spPr bwMode="auto">
            <a:xfrm>
              <a:off x="1088" y="1134"/>
              <a:ext cx="29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100" b="1" i="1">
                  <a:solidFill>
                    <a:srgbClr val="0D0D0D"/>
                  </a:solidFill>
                  <a:latin typeface="Times New Roman" pitchFamily="18" charset="0"/>
                  <a:ea typeface="黑体" pitchFamily="49" charset="-122"/>
                </a:rPr>
                <a:t>F</a:t>
              </a:r>
            </a:p>
          </p:txBody>
        </p:sp>
        <p:sp>
          <p:nvSpPr>
            <p:cNvPr id="73760" name="Text Box 27"/>
            <p:cNvSpPr txBox="1">
              <a:spLocks noChangeArrowheads="1"/>
            </p:cNvSpPr>
            <p:nvPr/>
          </p:nvSpPr>
          <p:spPr bwMode="auto">
            <a:xfrm>
              <a:off x="680" y="721"/>
              <a:ext cx="29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100" b="1" i="1">
                  <a:solidFill>
                    <a:srgbClr val="0D0D0D"/>
                  </a:solidFill>
                  <a:latin typeface="Times New Roman" pitchFamily="18" charset="0"/>
                  <a:ea typeface="黑体" pitchFamily="49" charset="-122"/>
                </a:rPr>
                <a:t>O</a:t>
              </a:r>
            </a:p>
          </p:txBody>
        </p:sp>
      </p:grpSp>
      <p:sp>
        <p:nvSpPr>
          <p:cNvPr id="74" name="Rectangle 32"/>
          <p:cNvSpPr>
            <a:spLocks noChangeArrowheads="1"/>
          </p:cNvSpPr>
          <p:nvPr/>
        </p:nvSpPr>
        <p:spPr bwMode="auto">
          <a:xfrm>
            <a:off x="5402404" y="2624594"/>
            <a:ext cx="1342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b="1" i="1" dirty="0">
                <a:solidFill>
                  <a:srgbClr val="FF0000"/>
                </a:solidFill>
                <a:ea typeface="黑体" pitchFamily="49" charset="-122"/>
              </a:rPr>
              <a:t>AB</a:t>
            </a:r>
            <a:r>
              <a:rPr lang="zh-CN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=</a:t>
            </a:r>
            <a:r>
              <a:rPr lang="zh-CN" altLang="zh-CN" sz="2800" b="1" i="1" dirty="0">
                <a:solidFill>
                  <a:srgbClr val="FF0000"/>
                </a:solidFill>
                <a:ea typeface="黑体" pitchFamily="49" charset="-122"/>
              </a:rPr>
              <a:t>CD</a:t>
            </a:r>
          </a:p>
        </p:txBody>
      </p:sp>
      <p:sp>
        <p:nvSpPr>
          <p:cNvPr id="82" name="Rectangle 32"/>
          <p:cNvSpPr>
            <a:spLocks noChangeArrowheads="1"/>
          </p:cNvSpPr>
          <p:nvPr/>
        </p:nvSpPr>
        <p:spPr bwMode="auto">
          <a:xfrm>
            <a:off x="1189167" y="4156014"/>
            <a:ext cx="1366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b="1" i="1" dirty="0">
                <a:solidFill>
                  <a:srgbClr val="FF0000"/>
                </a:solidFill>
                <a:ea typeface="黑体" pitchFamily="49" charset="-122"/>
              </a:rPr>
              <a:t>AB</a:t>
            </a:r>
            <a:r>
              <a:rPr lang="zh-CN" altLang="zh-CN" sz="2800" b="1" dirty="0">
                <a:solidFill>
                  <a:srgbClr val="FF0000"/>
                </a:solidFill>
                <a:ea typeface="黑体" pitchFamily="49" charset="-122"/>
              </a:rPr>
              <a:t>=</a:t>
            </a:r>
            <a:r>
              <a:rPr lang="zh-CN" altLang="zh-CN" sz="2800" b="1" i="1" dirty="0">
                <a:solidFill>
                  <a:srgbClr val="FF0000"/>
                </a:solidFill>
                <a:ea typeface="黑体" pitchFamily="49" charset="-122"/>
              </a:rPr>
              <a:t>CD</a:t>
            </a:r>
          </a:p>
        </p:txBody>
      </p:sp>
      <p:grpSp>
        <p:nvGrpSpPr>
          <p:cNvPr id="9" name="组合 34"/>
          <p:cNvGrpSpPr>
            <a:grpSpLocks/>
          </p:cNvGrpSpPr>
          <p:nvPr/>
        </p:nvGrpSpPr>
        <p:grpSpPr bwMode="auto">
          <a:xfrm>
            <a:off x="5222912" y="1526567"/>
            <a:ext cx="1409843" cy="613301"/>
            <a:chOff x="5988285" y="1416648"/>
            <a:chExt cx="1879031" cy="816675"/>
          </a:xfrm>
        </p:grpSpPr>
        <p:sp>
          <p:nvSpPr>
            <p:cNvPr id="73748" name="TextBox 31"/>
            <p:cNvSpPr txBox="1">
              <a:spLocks noChangeArrowheads="1"/>
            </p:cNvSpPr>
            <p:nvPr/>
          </p:nvSpPr>
          <p:spPr bwMode="auto">
            <a:xfrm>
              <a:off x="5988285" y="1536600"/>
              <a:ext cx="1869842" cy="69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 b="1" i="1" dirty="0">
                  <a:solidFill>
                    <a:srgbClr val="FF0000"/>
                  </a:solidFill>
                  <a:latin typeface="Times New Roman" pitchFamily="18" charset="0"/>
                </a:rPr>
                <a:t>AB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itchFamily="18" charset="0"/>
                </a:rPr>
                <a:t>=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itchFamily="18" charset="0"/>
                </a:rPr>
                <a:t>CD</a:t>
              </a:r>
              <a:endParaRPr lang="en-US" altLang="zh-C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49" name="TextBox 32"/>
            <p:cNvSpPr txBox="1">
              <a:spLocks noChangeArrowheads="1"/>
            </p:cNvSpPr>
            <p:nvPr/>
          </p:nvSpPr>
          <p:spPr bwMode="auto">
            <a:xfrm rot="5400000">
              <a:off x="6300262" y="1273616"/>
              <a:ext cx="405996" cy="69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</a:p>
          </p:txBody>
        </p:sp>
        <p:sp>
          <p:nvSpPr>
            <p:cNvPr id="73750" name="TextBox 33"/>
            <p:cNvSpPr txBox="1">
              <a:spLocks noChangeArrowheads="1"/>
            </p:cNvSpPr>
            <p:nvPr/>
          </p:nvSpPr>
          <p:spPr bwMode="auto">
            <a:xfrm rot="5400000">
              <a:off x="7315646" y="1270973"/>
              <a:ext cx="405996" cy="69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</a:p>
          </p:txBody>
        </p:sp>
      </p:grpSp>
      <p:sp>
        <p:nvSpPr>
          <p:cNvPr id="2056" name="矩形 35"/>
          <p:cNvSpPr>
            <a:spLocks noChangeArrowheads="1"/>
          </p:cNvSpPr>
          <p:nvPr/>
        </p:nvSpPr>
        <p:spPr bwMode="auto">
          <a:xfrm>
            <a:off x="785183" y="2102395"/>
            <a:ext cx="269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∠</a:t>
            </a:r>
            <a:r>
              <a:rPr lang="en-US" altLang="zh-CN" sz="2800" b="1" i="1" dirty="0">
                <a:solidFill>
                  <a:srgbClr val="FF0000"/>
                </a:solidFill>
                <a:ea typeface="宋体" panose="02010600030101010101" pitchFamily="2" charset="-122"/>
              </a:rPr>
              <a:t>AOB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=</a:t>
            </a:r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 ∠</a:t>
            </a:r>
            <a:r>
              <a:rPr lang="en-US" altLang="zh-CN" sz="2800" b="1" i="1" dirty="0">
                <a:solidFill>
                  <a:srgbClr val="FF0000"/>
                </a:solidFill>
                <a:ea typeface="宋体" panose="02010600030101010101" pitchFamily="2" charset="-122"/>
              </a:rPr>
              <a:t>COD</a:t>
            </a:r>
            <a:endParaRPr lang="en-US" altLang="zh-CN" sz="2800" b="1" i="1" dirty="0">
              <a:solidFill>
                <a:srgbClr val="FF0000"/>
              </a:solidFill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057" name="矩形 36"/>
          <p:cNvSpPr>
            <a:spLocks noChangeArrowheads="1"/>
          </p:cNvSpPr>
          <p:nvPr/>
        </p:nvSpPr>
        <p:spPr bwMode="auto">
          <a:xfrm>
            <a:off x="833794" y="3101868"/>
            <a:ext cx="269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∠</a:t>
            </a:r>
            <a:r>
              <a:rPr lang="en-US" altLang="zh-CN" sz="2800" b="1" i="1" dirty="0">
                <a:solidFill>
                  <a:srgbClr val="FF0000"/>
                </a:solidFill>
                <a:ea typeface="宋体" panose="02010600030101010101" pitchFamily="2" charset="-122"/>
              </a:rPr>
              <a:t>AOB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=</a:t>
            </a:r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 ∠</a:t>
            </a:r>
            <a:r>
              <a:rPr lang="en-US" altLang="zh-CN" sz="2800" b="1" i="1" dirty="0">
                <a:solidFill>
                  <a:srgbClr val="FF0000"/>
                </a:solidFill>
                <a:ea typeface="宋体" panose="02010600030101010101" pitchFamily="2" charset="-122"/>
              </a:rPr>
              <a:t>COD</a:t>
            </a:r>
            <a:endParaRPr lang="en-US" altLang="zh-CN" sz="2800" b="1" i="1" dirty="0">
              <a:solidFill>
                <a:srgbClr val="FF0000"/>
              </a:solidFill>
              <a:ea typeface="宋体" panose="02010600030101010101" pitchFamily="2" charset="-122"/>
              <a:cs typeface="Times New Roman" pitchFamily="18" charset="0"/>
            </a:endParaRPr>
          </a:p>
        </p:txBody>
      </p:sp>
      <p:grpSp>
        <p:nvGrpSpPr>
          <p:cNvPr id="10" name="组合 37"/>
          <p:cNvGrpSpPr>
            <a:grpSpLocks/>
          </p:cNvGrpSpPr>
          <p:nvPr/>
        </p:nvGrpSpPr>
        <p:grpSpPr bwMode="auto">
          <a:xfrm>
            <a:off x="6660232" y="3534515"/>
            <a:ext cx="1362874" cy="621411"/>
            <a:chOff x="6458225" y="2493348"/>
            <a:chExt cx="1815000" cy="831104"/>
          </a:xfrm>
        </p:grpSpPr>
        <p:sp>
          <p:nvSpPr>
            <p:cNvPr id="73745" name="TextBox 38"/>
            <p:cNvSpPr txBox="1">
              <a:spLocks noChangeArrowheads="1"/>
            </p:cNvSpPr>
            <p:nvPr/>
          </p:nvSpPr>
          <p:spPr bwMode="auto">
            <a:xfrm>
              <a:off x="6458225" y="2624673"/>
              <a:ext cx="1815000" cy="69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 b="1" i="1" dirty="0">
                  <a:solidFill>
                    <a:srgbClr val="FF0000"/>
                  </a:solidFill>
                  <a:latin typeface="Times New Roman" pitchFamily="18" charset="0"/>
                </a:rPr>
                <a:t>AB</a:t>
              </a:r>
              <a:r>
                <a:rPr lang="en-US" altLang="zh-CN" sz="2800" dirty="0">
                  <a:solidFill>
                    <a:srgbClr val="FF0000"/>
                  </a:solidFill>
                  <a:latin typeface="Times New Roman" pitchFamily="18" charset="0"/>
                </a:rPr>
                <a:t>=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itchFamily="18" charset="0"/>
                </a:rPr>
                <a:t>CD</a:t>
              </a:r>
              <a:endParaRPr lang="en-US" altLang="zh-C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46" name="TextBox 39"/>
            <p:cNvSpPr txBox="1">
              <a:spLocks noChangeArrowheads="1"/>
            </p:cNvSpPr>
            <p:nvPr/>
          </p:nvSpPr>
          <p:spPr bwMode="auto">
            <a:xfrm rot="5400000">
              <a:off x="6872819" y="2369264"/>
              <a:ext cx="407777" cy="696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</a:p>
          </p:txBody>
        </p:sp>
        <p:sp>
          <p:nvSpPr>
            <p:cNvPr id="73747" name="TextBox 40"/>
            <p:cNvSpPr txBox="1">
              <a:spLocks noChangeArrowheads="1"/>
            </p:cNvSpPr>
            <p:nvPr/>
          </p:nvSpPr>
          <p:spPr bwMode="auto">
            <a:xfrm rot="5400000">
              <a:off x="7671285" y="2348839"/>
              <a:ext cx="407777" cy="696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</a:p>
          </p:txBody>
        </p:sp>
      </p:grpSp>
      <p:grpSp>
        <p:nvGrpSpPr>
          <p:cNvPr id="73738" name="组合 41"/>
          <p:cNvGrpSpPr>
            <a:grpSpLocks/>
          </p:cNvGrpSpPr>
          <p:nvPr/>
        </p:nvGrpSpPr>
        <p:grpSpPr bwMode="auto">
          <a:xfrm>
            <a:off x="2555245" y="2625615"/>
            <a:ext cx="1366078" cy="602128"/>
            <a:chOff x="3635896" y="1019251"/>
            <a:chExt cx="1819930" cy="803461"/>
          </a:xfrm>
          <a:noFill/>
        </p:grpSpPr>
        <p:sp>
          <p:nvSpPr>
            <p:cNvPr id="73742" name="TextBox 42"/>
            <p:cNvSpPr txBox="1">
              <a:spLocks noChangeArrowheads="1"/>
            </p:cNvSpPr>
            <p:nvPr/>
          </p:nvSpPr>
          <p:spPr bwMode="auto">
            <a:xfrm>
              <a:off x="3635896" y="1124543"/>
              <a:ext cx="1819930" cy="6981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 b="1" i="1" dirty="0">
                  <a:solidFill>
                    <a:srgbClr val="0D0D0D"/>
                  </a:solidFill>
                  <a:latin typeface="Times New Roman" pitchFamily="18" charset="0"/>
                </a:rPr>
                <a:t>AB=CD</a:t>
              </a:r>
            </a:p>
          </p:txBody>
        </p:sp>
        <p:sp>
          <p:nvSpPr>
            <p:cNvPr id="73743" name="TextBox 43"/>
            <p:cNvSpPr txBox="1">
              <a:spLocks noChangeArrowheads="1"/>
            </p:cNvSpPr>
            <p:nvPr/>
          </p:nvSpPr>
          <p:spPr bwMode="auto">
            <a:xfrm rot="5400000">
              <a:off x="4018355" y="877324"/>
              <a:ext cx="406838" cy="6970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 dirty="0">
                  <a:solidFill>
                    <a:srgbClr val="0D0D0D"/>
                  </a:solidFill>
                  <a:latin typeface="Times New Roman" pitchFamily="18" charset="0"/>
                </a:rPr>
                <a:t>(</a:t>
              </a:r>
            </a:p>
          </p:txBody>
        </p:sp>
        <p:sp>
          <p:nvSpPr>
            <p:cNvPr id="73744" name="TextBox 44"/>
            <p:cNvSpPr txBox="1">
              <a:spLocks noChangeArrowheads="1"/>
            </p:cNvSpPr>
            <p:nvPr/>
          </p:nvSpPr>
          <p:spPr bwMode="auto">
            <a:xfrm rot="5400000">
              <a:off x="4836950" y="874146"/>
              <a:ext cx="406840" cy="6970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 dirty="0">
                  <a:solidFill>
                    <a:srgbClr val="0D0D0D"/>
                  </a:solidFill>
                  <a:latin typeface="Times New Roman" pitchFamily="18" charset="0"/>
                </a:rPr>
                <a:t>(</a:t>
              </a:r>
            </a:p>
          </p:txBody>
        </p:sp>
      </p:grpSp>
      <p:cxnSp>
        <p:nvCxnSpPr>
          <p:cNvPr id="43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747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Times New Roman"/>
              </a:rPr>
              <a:t>巩固练习</a:t>
            </a:r>
          </a:p>
        </p:txBody>
      </p:sp>
      <p:sp>
        <p:nvSpPr>
          <p:cNvPr id="45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7" name="Picture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828" r="14489"/>
          <a:stretch/>
        </p:blipFill>
        <p:spPr bwMode="auto">
          <a:xfrm>
            <a:off x="160563" y="544895"/>
            <a:ext cx="684529" cy="6892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1167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2" grpId="0"/>
      <p:bldP spid="2056" grpId="0"/>
      <p:bldP spid="20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517525" y="490538"/>
            <a:ext cx="815864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（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4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）如果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AB=CD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OE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⊥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于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E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OF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⊥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CD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于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F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OE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与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OF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相等吗？为什么？</a:t>
            </a:r>
          </a:p>
        </p:txBody>
      </p:sp>
      <p:grpSp>
        <p:nvGrpSpPr>
          <p:cNvPr id="74755" name="Group 28"/>
          <p:cNvGrpSpPr>
            <a:grpSpLocks/>
          </p:cNvGrpSpPr>
          <p:nvPr/>
        </p:nvGrpSpPr>
        <p:grpSpPr bwMode="auto">
          <a:xfrm>
            <a:off x="5259388" y="1135063"/>
            <a:ext cx="2457450" cy="2087562"/>
            <a:chOff x="0" y="0"/>
            <a:chExt cx="2064" cy="1754"/>
          </a:xfrm>
        </p:grpSpPr>
        <p:sp>
          <p:nvSpPr>
            <p:cNvPr id="2" name="Oval 6"/>
            <p:cNvSpPr>
              <a:spLocks noChangeArrowheads="1"/>
            </p:cNvSpPr>
            <p:nvPr/>
          </p:nvSpPr>
          <p:spPr bwMode="auto">
            <a:xfrm>
              <a:off x="181" y="0"/>
              <a:ext cx="1543" cy="15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100" b="1">
                  <a:solidFill>
                    <a:srgbClr val="23518B"/>
                  </a:solidFill>
                  <a:ea typeface="黑体" pitchFamily="49" charset="-122"/>
                </a:rPr>
                <a:t>·</a:t>
              </a:r>
            </a:p>
          </p:txBody>
        </p:sp>
        <p:grpSp>
          <p:nvGrpSpPr>
            <p:cNvPr id="74760" name="Group 12"/>
            <p:cNvGrpSpPr>
              <a:grpSpLocks/>
            </p:cNvGrpSpPr>
            <p:nvPr/>
          </p:nvGrpSpPr>
          <p:grpSpPr bwMode="auto">
            <a:xfrm>
              <a:off x="266" y="321"/>
              <a:ext cx="1321" cy="458"/>
              <a:chOff x="0" y="0"/>
              <a:chExt cx="1321" cy="458"/>
            </a:xfrm>
          </p:grpSpPr>
          <p:sp>
            <p:nvSpPr>
              <p:cNvPr id="2075" name="Line 7"/>
              <p:cNvSpPr>
                <a:spLocks noChangeShapeType="1"/>
              </p:cNvSpPr>
              <p:nvPr/>
            </p:nvSpPr>
            <p:spPr bwMode="auto">
              <a:xfrm flipV="1">
                <a:off x="2" y="0"/>
                <a:ext cx="1315" cy="91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76" name="Line 8"/>
              <p:cNvSpPr>
                <a:spLocks noChangeShapeType="1"/>
              </p:cNvSpPr>
              <p:nvPr/>
            </p:nvSpPr>
            <p:spPr bwMode="auto">
              <a:xfrm>
                <a:off x="635" y="50"/>
                <a:ext cx="45" cy="408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77" name="Line 9"/>
              <p:cNvSpPr>
                <a:spLocks noChangeShapeType="1"/>
              </p:cNvSpPr>
              <p:nvPr/>
            </p:nvSpPr>
            <p:spPr bwMode="auto">
              <a:xfrm>
                <a:off x="2" y="95"/>
                <a:ext cx="679" cy="363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78" name="Line 10"/>
              <p:cNvSpPr>
                <a:spLocks noChangeShapeType="1"/>
              </p:cNvSpPr>
              <p:nvPr/>
            </p:nvSpPr>
            <p:spPr bwMode="auto">
              <a:xfrm flipV="1">
                <a:off x="686" y="4"/>
                <a:ext cx="635" cy="454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79" name="Freeform 11"/>
              <p:cNvSpPr/>
              <p:nvPr/>
            </p:nvSpPr>
            <p:spPr bwMode="auto">
              <a:xfrm rot="-5700000">
                <a:off x="631" y="29"/>
                <a:ext cx="45" cy="47"/>
              </a:xfrm>
              <a:custGeom>
                <a:avLst/>
                <a:gdLst>
                  <a:gd name="T0" fmla="*/ 0 w 408"/>
                  <a:gd name="T1" fmla="*/ 0 h 363"/>
                  <a:gd name="T2" fmla="*/ 0 w 408"/>
                  <a:gd name="T3" fmla="*/ 0 h 363"/>
                  <a:gd name="T4" fmla="*/ 0 w 408"/>
                  <a:gd name="T5" fmla="*/ 0 h 363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363"/>
                  <a:gd name="T11" fmla="*/ 408 w 408"/>
                  <a:gd name="T12" fmla="*/ 363 h 3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363">
                    <a:moveTo>
                      <a:pt x="0" y="0"/>
                    </a:moveTo>
                    <a:lnTo>
                      <a:pt x="0" y="363"/>
                    </a:lnTo>
                    <a:lnTo>
                      <a:pt x="408" y="363"/>
                    </a:lnTo>
                  </a:path>
                </a:pathLst>
              </a:custGeom>
              <a:noFill/>
              <a:ln w="25400" cmpd="sng">
                <a:solidFill>
                  <a:schemeClr val="accent2">
                    <a:lumMod val="75000"/>
                  </a:schemeClr>
                </a:solidFill>
                <a:miter lim="800000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210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4761" name="Group 20"/>
            <p:cNvGrpSpPr>
              <a:grpSpLocks/>
            </p:cNvGrpSpPr>
            <p:nvPr/>
          </p:nvGrpSpPr>
          <p:grpSpPr bwMode="auto">
            <a:xfrm>
              <a:off x="539" y="638"/>
              <a:ext cx="1176" cy="787"/>
              <a:chOff x="0" y="0"/>
              <a:chExt cx="1176" cy="787"/>
            </a:xfrm>
          </p:grpSpPr>
          <p:sp>
            <p:nvSpPr>
              <p:cNvPr id="3" name="Freeform 14"/>
              <p:cNvSpPr/>
              <p:nvPr/>
            </p:nvSpPr>
            <p:spPr bwMode="auto">
              <a:xfrm>
                <a:off x="2" y="228"/>
                <a:ext cx="1172" cy="559"/>
              </a:xfrm>
              <a:custGeom>
                <a:avLst/>
                <a:gdLst>
                  <a:gd name="T0" fmla="*/ 1173 w 1173"/>
                  <a:gd name="T1" fmla="*/ 0 h 559"/>
                  <a:gd name="T2" fmla="*/ 0 w 1173"/>
                  <a:gd name="T3" fmla="*/ 559 h 559"/>
                  <a:gd name="T4" fmla="*/ 0 60000 65536"/>
                  <a:gd name="T5" fmla="*/ 0 60000 65536"/>
                  <a:gd name="T6" fmla="*/ 0 w 1173"/>
                  <a:gd name="T7" fmla="*/ 0 h 559"/>
                  <a:gd name="T8" fmla="*/ 1173 w 1173"/>
                  <a:gd name="T9" fmla="*/ 559 h 5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73" h="559">
                    <a:moveTo>
                      <a:pt x="1173" y="0"/>
                    </a:moveTo>
                    <a:lnTo>
                      <a:pt x="0" y="559"/>
                    </a:lnTo>
                  </a:path>
                </a:pathLst>
              </a:custGeom>
              <a:noFill/>
              <a:ln w="25400" cmpd="sng">
                <a:solidFill>
                  <a:schemeClr val="accent2">
                    <a:lumMod val="75000"/>
                  </a:schemeClr>
                </a:solidFill>
                <a:miter lim="800000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210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71" name="Line 15"/>
              <p:cNvSpPr>
                <a:spLocks noChangeShapeType="1"/>
              </p:cNvSpPr>
              <p:nvPr/>
            </p:nvSpPr>
            <p:spPr bwMode="auto">
              <a:xfrm rot="9493632">
                <a:off x="485" y="116"/>
                <a:ext cx="45" cy="409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" name="Line 16"/>
              <p:cNvSpPr>
                <a:spLocks noChangeShapeType="1"/>
              </p:cNvSpPr>
              <p:nvPr/>
            </p:nvSpPr>
            <p:spPr bwMode="auto">
              <a:xfrm rot="9493632">
                <a:off x="454" y="0"/>
                <a:ext cx="680" cy="363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" name="Freeform 17"/>
              <p:cNvSpPr/>
              <p:nvPr/>
            </p:nvSpPr>
            <p:spPr bwMode="auto">
              <a:xfrm>
                <a:off x="0" y="141"/>
                <a:ext cx="407" cy="643"/>
              </a:xfrm>
              <a:custGeom>
                <a:avLst/>
                <a:gdLst>
                  <a:gd name="T0" fmla="*/ 406 w 406"/>
                  <a:gd name="T1" fmla="*/ 0 h 642"/>
                  <a:gd name="T2" fmla="*/ 0 w 406"/>
                  <a:gd name="T3" fmla="*/ 642 h 642"/>
                  <a:gd name="T4" fmla="*/ 0 60000 65536"/>
                  <a:gd name="T5" fmla="*/ 0 60000 65536"/>
                  <a:gd name="T6" fmla="*/ 0 w 406"/>
                  <a:gd name="T7" fmla="*/ 0 h 642"/>
                  <a:gd name="T8" fmla="*/ 406 w 406"/>
                  <a:gd name="T9" fmla="*/ 642 h 64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6" h="642">
                    <a:moveTo>
                      <a:pt x="406" y="0"/>
                    </a:moveTo>
                    <a:lnTo>
                      <a:pt x="0" y="642"/>
                    </a:lnTo>
                  </a:path>
                </a:pathLst>
              </a:custGeom>
              <a:noFill/>
              <a:ln w="25400" cmpd="sng">
                <a:solidFill>
                  <a:schemeClr val="accent2">
                    <a:lumMod val="75000"/>
                  </a:schemeClr>
                </a:solidFill>
                <a:miter lim="800000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210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74" name="Freeform 18"/>
              <p:cNvSpPr/>
              <p:nvPr/>
            </p:nvSpPr>
            <p:spPr bwMode="auto">
              <a:xfrm rot="9600000">
                <a:off x="594" y="429"/>
                <a:ext cx="44" cy="44"/>
              </a:xfrm>
              <a:custGeom>
                <a:avLst/>
                <a:gdLst>
                  <a:gd name="T0" fmla="*/ 0 w 408"/>
                  <a:gd name="T1" fmla="*/ 0 h 363"/>
                  <a:gd name="T2" fmla="*/ 0 w 408"/>
                  <a:gd name="T3" fmla="*/ 0 h 363"/>
                  <a:gd name="T4" fmla="*/ 0 w 408"/>
                  <a:gd name="T5" fmla="*/ 0 h 363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363"/>
                  <a:gd name="T11" fmla="*/ 408 w 408"/>
                  <a:gd name="T12" fmla="*/ 363 h 3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363">
                    <a:moveTo>
                      <a:pt x="0" y="0"/>
                    </a:moveTo>
                    <a:lnTo>
                      <a:pt x="0" y="363"/>
                    </a:lnTo>
                    <a:lnTo>
                      <a:pt x="408" y="363"/>
                    </a:lnTo>
                  </a:path>
                </a:pathLst>
              </a:custGeom>
              <a:noFill/>
              <a:ln w="25400" cmpd="sng">
                <a:solidFill>
                  <a:schemeClr val="accent2">
                    <a:lumMod val="75000"/>
                  </a:schemeClr>
                </a:solidFill>
                <a:miter lim="800000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2100">
                  <a:solidFill>
                    <a:srgbClr val="1F497D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4762" name="Text Box 21"/>
            <p:cNvSpPr txBox="1">
              <a:spLocks noChangeArrowheads="1"/>
            </p:cNvSpPr>
            <p:nvPr/>
          </p:nvSpPr>
          <p:spPr bwMode="auto">
            <a:xfrm>
              <a:off x="272" y="1406"/>
              <a:ext cx="29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100" b="1" i="1">
                  <a:solidFill>
                    <a:srgbClr val="0D0D0D"/>
                  </a:solidFill>
                  <a:latin typeface="Times New Roman" pitchFamily="18" charset="0"/>
                  <a:ea typeface="黑体" pitchFamily="49" charset="-122"/>
                </a:rPr>
                <a:t>C</a:t>
              </a:r>
            </a:p>
          </p:txBody>
        </p:sp>
        <p:sp>
          <p:nvSpPr>
            <p:cNvPr id="74763" name="Text Box 22"/>
            <p:cNvSpPr txBox="1">
              <a:spLocks noChangeArrowheads="1"/>
            </p:cNvSpPr>
            <p:nvPr/>
          </p:nvSpPr>
          <p:spPr bwMode="auto">
            <a:xfrm>
              <a:off x="0" y="226"/>
              <a:ext cx="29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100" b="1" i="1">
                  <a:solidFill>
                    <a:srgbClr val="0D0D0D"/>
                  </a:solidFill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  <p:sp>
          <p:nvSpPr>
            <p:cNvPr id="74764" name="Text Box 23"/>
            <p:cNvSpPr txBox="1">
              <a:spLocks noChangeArrowheads="1"/>
            </p:cNvSpPr>
            <p:nvPr/>
          </p:nvSpPr>
          <p:spPr bwMode="auto">
            <a:xfrm>
              <a:off x="1587" y="181"/>
              <a:ext cx="29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100" b="1" i="1">
                  <a:solidFill>
                    <a:srgbClr val="0D0D0D"/>
                  </a:solidFill>
                  <a:latin typeface="Times New Roman" pitchFamily="18" charset="0"/>
                  <a:ea typeface="黑体" pitchFamily="49" charset="-122"/>
                </a:rPr>
                <a:t>B</a:t>
              </a:r>
            </a:p>
          </p:txBody>
        </p:sp>
        <p:sp>
          <p:nvSpPr>
            <p:cNvPr id="74765" name="Text Box 24"/>
            <p:cNvSpPr txBox="1">
              <a:spLocks noChangeArrowheads="1"/>
            </p:cNvSpPr>
            <p:nvPr/>
          </p:nvSpPr>
          <p:spPr bwMode="auto">
            <a:xfrm>
              <a:off x="1769" y="771"/>
              <a:ext cx="29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100" b="1" i="1">
                  <a:solidFill>
                    <a:srgbClr val="0D0D0D"/>
                  </a:solidFill>
                  <a:latin typeface="Times New Roman" pitchFamily="18" charset="0"/>
                  <a:ea typeface="黑体" pitchFamily="49" charset="-122"/>
                </a:rPr>
                <a:t>D</a:t>
              </a:r>
            </a:p>
          </p:txBody>
        </p:sp>
        <p:sp>
          <p:nvSpPr>
            <p:cNvPr id="74766" name="Text Box 25"/>
            <p:cNvSpPr txBox="1">
              <a:spLocks noChangeArrowheads="1"/>
            </p:cNvSpPr>
            <p:nvPr/>
          </p:nvSpPr>
          <p:spPr bwMode="auto">
            <a:xfrm>
              <a:off x="771" y="136"/>
              <a:ext cx="29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100" b="1" i="1">
                  <a:solidFill>
                    <a:srgbClr val="0D0D0D"/>
                  </a:solidFill>
                  <a:latin typeface="Times New Roman" pitchFamily="18" charset="0"/>
                  <a:ea typeface="黑体" pitchFamily="49" charset="-122"/>
                </a:rPr>
                <a:t>E</a:t>
              </a:r>
            </a:p>
          </p:txBody>
        </p:sp>
        <p:sp>
          <p:nvSpPr>
            <p:cNvPr id="74767" name="Text Box 26"/>
            <p:cNvSpPr txBox="1">
              <a:spLocks noChangeArrowheads="1"/>
            </p:cNvSpPr>
            <p:nvPr/>
          </p:nvSpPr>
          <p:spPr bwMode="auto">
            <a:xfrm>
              <a:off x="1088" y="1134"/>
              <a:ext cx="29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100" b="1" i="1">
                  <a:solidFill>
                    <a:srgbClr val="0D0D0D"/>
                  </a:solidFill>
                  <a:latin typeface="Times New Roman" pitchFamily="18" charset="0"/>
                  <a:ea typeface="黑体" pitchFamily="49" charset="-122"/>
                </a:rPr>
                <a:t>F</a:t>
              </a:r>
            </a:p>
          </p:txBody>
        </p:sp>
        <p:sp>
          <p:nvSpPr>
            <p:cNvPr id="74768" name="Text Box 27"/>
            <p:cNvSpPr txBox="1">
              <a:spLocks noChangeArrowheads="1"/>
            </p:cNvSpPr>
            <p:nvPr/>
          </p:nvSpPr>
          <p:spPr bwMode="auto">
            <a:xfrm>
              <a:off x="680" y="721"/>
              <a:ext cx="29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sz="2100" b="1" i="1">
                  <a:solidFill>
                    <a:srgbClr val="0D0D0D"/>
                  </a:solidFill>
                  <a:latin typeface="Times New Roman" pitchFamily="18" charset="0"/>
                  <a:ea typeface="黑体" pitchFamily="49" charset="-122"/>
                </a:rPr>
                <a:t>O</a:t>
              </a:r>
            </a:p>
          </p:txBody>
        </p:sp>
      </p:grpSp>
      <p:graphicFrame>
        <p:nvGraphicFramePr>
          <p:cNvPr id="1538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925002"/>
              </p:ext>
            </p:extLst>
          </p:nvPr>
        </p:nvGraphicFramePr>
        <p:xfrm>
          <a:off x="971599" y="2429161"/>
          <a:ext cx="51943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4" imgW="2336760" imgH="203040" progId="Equation.DSMT4">
                  <p:embed/>
                </p:oleObj>
              </mc:Choice>
              <mc:Fallback>
                <p:oleObj name="Equation" r:id="rId4" imgW="2336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99" y="2429161"/>
                        <a:ext cx="51943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Box 45"/>
          <p:cNvSpPr txBox="1">
            <a:spLocks noChangeArrowheads="1"/>
          </p:cNvSpPr>
          <p:nvPr/>
        </p:nvSpPr>
        <p:spPr bwMode="auto">
          <a:xfrm>
            <a:off x="1004888" y="1904514"/>
            <a:ext cx="2191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解：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OE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=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OF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.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cxnSp>
        <p:nvCxnSpPr>
          <p:cNvPr id="27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747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Times New Roman"/>
              </a:rPr>
              <a:t>巩固练习</a:t>
            </a:r>
          </a:p>
        </p:txBody>
      </p:sp>
      <p:sp>
        <p:nvSpPr>
          <p:cNvPr id="29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0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615591"/>
              </p:ext>
            </p:extLst>
          </p:nvPr>
        </p:nvGraphicFramePr>
        <p:xfrm>
          <a:off x="212607" y="2806700"/>
          <a:ext cx="49117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6" imgW="2209680" imgH="393480" progId="Equation.DSMT4">
                  <p:embed/>
                </p:oleObj>
              </mc:Choice>
              <mc:Fallback>
                <p:oleObj name="Equation" r:id="rId6" imgW="220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607" y="2806700"/>
                        <a:ext cx="49117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969800"/>
              </p:ext>
            </p:extLst>
          </p:nvPr>
        </p:nvGraphicFramePr>
        <p:xfrm>
          <a:off x="142280" y="3688353"/>
          <a:ext cx="56165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8" imgW="2527200" imgH="203040" progId="Equation.DSMT4">
                  <p:embed/>
                </p:oleObj>
              </mc:Choice>
              <mc:Fallback>
                <p:oleObj name="Equation" r:id="rId8" imgW="252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80" y="3688353"/>
                        <a:ext cx="56165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257946"/>
              </p:ext>
            </p:extLst>
          </p:nvPr>
        </p:nvGraphicFramePr>
        <p:xfrm>
          <a:off x="665957" y="4696129"/>
          <a:ext cx="265271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10" imgW="1193760" imgH="177480" progId="Equation.DSMT4">
                  <p:embed/>
                </p:oleObj>
              </mc:Choice>
              <mc:Fallback>
                <p:oleObj name="Equation" r:id="rId10" imgW="1193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7" y="4696129"/>
                        <a:ext cx="265271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360636"/>
              </p:ext>
            </p:extLst>
          </p:nvPr>
        </p:nvGraphicFramePr>
        <p:xfrm>
          <a:off x="212607" y="4238929"/>
          <a:ext cx="69992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12" imgW="3149280" imgH="215640" progId="Equation.DSMT4">
                  <p:embed/>
                </p:oleObj>
              </mc:Choice>
              <mc:Fallback>
                <p:oleObj name="Equation" r:id="rId12" imgW="3149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607" y="4238929"/>
                        <a:ext cx="69992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3317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23678"/>
            <a:ext cx="2264238" cy="927708"/>
          </a:xfrm>
          <a:prstGeom prst="rect">
            <a:avLst/>
          </a:prstGeom>
        </p:spPr>
      </p:pic>
      <p:sp>
        <p:nvSpPr>
          <p:cNvPr id="75778" name="TextBox 2"/>
          <p:cNvSpPr txBox="1">
            <a:spLocks noChangeArrowheads="1"/>
          </p:cNvSpPr>
          <p:nvPr/>
        </p:nvSpPr>
        <p:spPr bwMode="auto">
          <a:xfrm>
            <a:off x="251520" y="987574"/>
            <a:ext cx="8734871" cy="236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ctr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</a:t>
            </a:r>
            <a:r>
              <a:rPr lang="zh-CN" altLang="zh-CN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把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一张圆形纸片按如图所示方式折叠两次后展开，图中的虚线表示折痕，则∠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BOC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的度数是（　　）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800" b="1" dirty="0">
              <a:solidFill>
                <a:prstClr val="black"/>
              </a:solidFill>
              <a:latin typeface="Times New Roman"/>
              <a:ea typeface="楷体" pitchFamily="49" charset="-122"/>
            </a:endParaRPr>
          </a:p>
          <a:p>
            <a:pPr fontAlgn="ctr">
              <a:spcBef>
                <a:spcPts val="3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A．120°	B．135°	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C．150°	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D．165°</a:t>
            </a:r>
          </a:p>
        </p:txBody>
      </p:sp>
      <p:sp>
        <p:nvSpPr>
          <p:cNvPr id="75779" name="TextBox 3"/>
          <p:cNvSpPr txBox="1">
            <a:spLocks noChangeArrowheads="1"/>
          </p:cNvSpPr>
          <p:nvPr/>
        </p:nvSpPr>
        <p:spPr bwMode="auto">
          <a:xfrm>
            <a:off x="323528" y="3397597"/>
            <a:ext cx="782161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解析：</a:t>
            </a:r>
            <a:r>
              <a:rPr lang="zh-CN" altLang="zh-CN" sz="2400" b="1" dirty="0">
                <a:latin typeface="+mn-lt"/>
                <a:ea typeface="仿宋" panose="02010609060101010101" pitchFamily="49" charset="-122"/>
              </a:rPr>
              <a:t>如图所示：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连接</a:t>
            </a:r>
            <a:r>
              <a:rPr lang="zh-CN" altLang="zh-CN" sz="2400" b="1" i="1" dirty="0">
                <a:solidFill>
                  <a:srgbClr val="FF0000"/>
                </a:solidFill>
                <a:latin typeface="+mn-lt"/>
              </a:rPr>
              <a:t>BO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</a:rPr>
              <a:t>，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过点</a:t>
            </a:r>
            <a:r>
              <a:rPr lang="zh-CN" altLang="zh-CN" sz="2400" b="1" i="1" dirty="0">
                <a:solidFill>
                  <a:srgbClr val="FF0000"/>
                </a:solidFill>
                <a:latin typeface="+mn-lt"/>
              </a:rPr>
              <a:t>O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作</a:t>
            </a:r>
            <a:r>
              <a:rPr lang="zh-CN" altLang="zh-CN" sz="2400" b="1" i="1" dirty="0">
                <a:solidFill>
                  <a:srgbClr val="FF0000"/>
                </a:solidFill>
                <a:latin typeface="+mn-lt"/>
              </a:rPr>
              <a:t>OE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</a:rPr>
              <a:t>⊥</a:t>
            </a:r>
            <a:r>
              <a:rPr lang="zh-CN" altLang="zh-CN" sz="2400" b="1" i="1" dirty="0">
                <a:solidFill>
                  <a:srgbClr val="FF0000"/>
                </a:solidFill>
                <a:latin typeface="+mn-lt"/>
              </a:rPr>
              <a:t>AB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于点</a:t>
            </a:r>
            <a:r>
              <a:rPr lang="zh-CN" altLang="zh-CN" sz="2400" b="1" i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+mn-lt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             </a:t>
            </a:r>
            <a:r>
              <a:rPr lang="zh-CN" altLang="zh-CN" sz="2400" b="1" dirty="0">
                <a:latin typeface="+mn-lt"/>
                <a:ea typeface="仿宋" panose="02010609060101010101" pitchFamily="49" charset="-122"/>
              </a:rPr>
              <a:t>由题意可得：</a:t>
            </a:r>
            <a:r>
              <a:rPr lang="zh-CN" altLang="zh-CN" sz="2400" b="1" i="1" dirty="0">
                <a:latin typeface="+mn-lt"/>
              </a:rPr>
              <a:t>EO</a:t>
            </a:r>
            <a:r>
              <a:rPr lang="zh-CN" altLang="zh-CN" sz="2400" b="1" dirty="0">
                <a:latin typeface="+mn-lt"/>
              </a:rPr>
              <a:t>=  </a:t>
            </a:r>
            <a:r>
              <a:rPr lang="zh-CN" altLang="zh-CN" sz="2400" b="1" i="1" dirty="0">
                <a:latin typeface="+mn-lt"/>
              </a:rPr>
              <a:t>BO</a:t>
            </a:r>
            <a:r>
              <a:rPr lang="zh-CN" altLang="zh-CN" sz="2400" b="1" dirty="0">
                <a:latin typeface="+mn-lt"/>
              </a:rPr>
              <a:t>，</a:t>
            </a:r>
            <a:r>
              <a:rPr lang="zh-CN" altLang="zh-CN" sz="2400" b="1" i="1" dirty="0">
                <a:latin typeface="+mn-lt"/>
              </a:rPr>
              <a:t>AB</a:t>
            </a:r>
            <a:r>
              <a:rPr lang="zh-CN" altLang="zh-CN" sz="2400" b="1" dirty="0">
                <a:latin typeface="+mn-lt"/>
              </a:rPr>
              <a:t>∥</a:t>
            </a:r>
            <a:r>
              <a:rPr lang="zh-CN" altLang="zh-CN" sz="2400" b="1" i="1" dirty="0">
                <a:latin typeface="+mn-lt"/>
              </a:rPr>
              <a:t>DC</a:t>
            </a:r>
            <a:r>
              <a:rPr lang="zh-CN" altLang="zh-CN" sz="2400" b="1" dirty="0">
                <a:latin typeface="+mn-lt"/>
              </a:rPr>
              <a:t>，</a:t>
            </a:r>
            <a:endParaRPr lang="en-US" altLang="zh-CN" sz="2400" b="1" dirty="0">
              <a:latin typeface="+mn-lt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              </a:t>
            </a:r>
            <a:r>
              <a:rPr lang="zh-CN" altLang="zh-CN" sz="2400" b="1" dirty="0">
                <a:latin typeface="+mn-lt"/>
                <a:ea typeface="仿宋" panose="02010609060101010101" pitchFamily="49" charset="-122"/>
              </a:rPr>
              <a:t>可得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</a:rPr>
              <a:t>∠</a:t>
            </a:r>
            <a:r>
              <a:rPr lang="zh-CN" altLang="zh-CN" sz="2400" b="1" i="1" dirty="0">
                <a:solidFill>
                  <a:srgbClr val="FF0000"/>
                </a:solidFill>
                <a:latin typeface="+mn-lt"/>
              </a:rPr>
              <a:t>EBO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</a:rPr>
              <a:t>=30°，</a:t>
            </a:r>
            <a:endParaRPr lang="en-US" altLang="zh-CN" sz="2400" b="1" dirty="0">
              <a:solidFill>
                <a:srgbClr val="FF0000"/>
              </a:solidFill>
              <a:latin typeface="+mn-lt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             </a:t>
            </a:r>
            <a:r>
              <a:rPr lang="zh-CN" altLang="zh-CN" sz="2400" b="1" dirty="0">
                <a:latin typeface="+mn-lt"/>
                <a:ea typeface="仿宋" panose="02010609060101010101" pitchFamily="49" charset="-122"/>
              </a:rPr>
              <a:t>故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</a:rPr>
              <a:t>∠</a:t>
            </a:r>
            <a:r>
              <a:rPr lang="zh-CN" altLang="zh-CN" sz="2400" b="1" i="1" dirty="0">
                <a:solidFill>
                  <a:srgbClr val="FF0000"/>
                </a:solidFill>
                <a:latin typeface="+mn-lt"/>
              </a:rPr>
              <a:t>BOD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</a:rPr>
              <a:t>=30°，</a:t>
            </a:r>
            <a:r>
              <a:rPr lang="zh-CN" altLang="zh-CN" sz="2400" b="1" dirty="0">
                <a:latin typeface="+mn-lt"/>
                <a:ea typeface="仿宋" panose="02010609060101010101" pitchFamily="49" charset="-122"/>
              </a:rPr>
              <a:t>则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</a:rPr>
              <a:t>∠</a:t>
            </a:r>
            <a:r>
              <a:rPr lang="zh-CN" altLang="zh-CN" sz="2400" b="1" i="1" dirty="0">
                <a:solidFill>
                  <a:srgbClr val="FF0000"/>
                </a:solidFill>
                <a:latin typeface="+mn-lt"/>
              </a:rPr>
              <a:t>BOC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</a:rPr>
              <a:t>=150°．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75784" name="对象 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823899"/>
              </p:ext>
            </p:extLst>
          </p:nvPr>
        </p:nvGraphicFramePr>
        <p:xfrm>
          <a:off x="3868738" y="3812843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r:id="rId4" imgW="152280" imgH="393480" progId="Equation.KSEE3">
                  <p:embed/>
                </p:oleObj>
              </mc:Choice>
              <mc:Fallback>
                <p:oleObj r:id="rId4" imgW="152280" imgH="39348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3812843"/>
                        <a:ext cx="152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747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Times New Roman"/>
              </a:rPr>
              <a:t>巩固练习</a:t>
            </a:r>
          </a:p>
        </p:txBody>
      </p:sp>
      <p:sp>
        <p:nvSpPr>
          <p:cNvPr id="12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3" name="组合 3"/>
          <p:cNvGrpSpPr/>
          <p:nvPr/>
        </p:nvGrpSpPr>
        <p:grpSpPr>
          <a:xfrm>
            <a:off x="3509963" y="561975"/>
            <a:ext cx="1879600" cy="476250"/>
            <a:chOff x="497257" y="753279"/>
            <a:chExt cx="1881032" cy="476418"/>
          </a:xfrm>
        </p:grpSpPr>
        <p:grpSp>
          <p:nvGrpSpPr>
            <p:cNvPr id="14" name="组合 2"/>
            <p:cNvGrpSpPr/>
            <p:nvPr/>
          </p:nvGrpSpPr>
          <p:grpSpPr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16" name="缺角矩形 15"/>
              <p:cNvSpPr/>
              <p:nvPr/>
            </p:nvSpPr>
            <p:spPr>
              <a:xfrm>
                <a:off x="3470665" y="-540129"/>
                <a:ext cx="419419" cy="418216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缺角矩形 16"/>
              <p:cNvSpPr/>
              <p:nvPr/>
            </p:nvSpPr>
            <p:spPr>
              <a:xfrm>
                <a:off x="3926624" y="-540129"/>
                <a:ext cx="419419" cy="418216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缺角矩形 17"/>
              <p:cNvSpPr/>
              <p:nvPr/>
            </p:nvSpPr>
            <p:spPr>
              <a:xfrm>
                <a:off x="4382584" y="-540129"/>
                <a:ext cx="419419" cy="418216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缺角矩形 18"/>
              <p:cNvSpPr/>
              <p:nvPr/>
            </p:nvSpPr>
            <p:spPr>
              <a:xfrm>
                <a:off x="3014704" y="-540129"/>
                <a:ext cx="419419" cy="418216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矩形 1"/>
            <p:cNvSpPr/>
            <p:nvPr/>
          </p:nvSpPr>
          <p:spPr>
            <a:xfrm>
              <a:off x="497257" y="753279"/>
              <a:ext cx="1881032" cy="4764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dist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500" b="1" dirty="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连接中考</a:t>
              </a:r>
            </a:p>
          </p:txBody>
        </p:sp>
      </p:grpSp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7281733" y="1563638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09" y="3306621"/>
            <a:ext cx="1347216" cy="17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94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uiExpand="1" build="p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24" name="Rectangle 18"/>
          <p:cNvSpPr>
            <a:spLocks noChangeArrowheads="1"/>
          </p:cNvSpPr>
          <p:nvPr/>
        </p:nvSpPr>
        <p:spPr bwMode="auto">
          <a:xfrm>
            <a:off x="742391" y="1093113"/>
            <a:ext cx="7651048" cy="289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76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楷体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ea typeface="楷体" pitchFamily="49" charset="-122"/>
              </a:rPr>
              <a:t>．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如果两个圆心角相等，那么  （      ）</a:t>
            </a:r>
          </a:p>
          <a:p>
            <a:pPr lvl="1" indent="76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ea typeface="楷体" pitchFamily="49" charset="-122"/>
              </a:rPr>
              <a:t>A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．这两个圆心角所对的弦相等</a:t>
            </a:r>
            <a:endParaRPr lang="en-US" altLang="zh-CN" sz="2800" b="1" dirty="0">
              <a:solidFill>
                <a:prstClr val="black"/>
              </a:solidFill>
              <a:ea typeface="楷体" pitchFamily="49" charset="-122"/>
            </a:endParaRPr>
          </a:p>
          <a:p>
            <a:pPr lvl="1" indent="76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ea typeface="楷体" pitchFamily="49" charset="-122"/>
              </a:rPr>
              <a:t>B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．这两个圆心角所对的弧相等</a:t>
            </a:r>
          </a:p>
          <a:p>
            <a:pPr lvl="1" indent="76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ea typeface="楷体" pitchFamily="49" charset="-122"/>
              </a:rPr>
              <a:t>C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．这两个圆心角所对的弦的弦心距相等</a:t>
            </a:r>
            <a:endParaRPr lang="en-US" altLang="zh-CN" sz="2800" b="1" dirty="0">
              <a:solidFill>
                <a:prstClr val="black"/>
              </a:solidFill>
              <a:ea typeface="楷体" pitchFamily="49" charset="-122"/>
            </a:endParaRPr>
          </a:p>
          <a:p>
            <a:pPr lvl="1" indent="76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ea typeface="楷体" pitchFamily="49" charset="-122"/>
              </a:rPr>
              <a:t>D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．以上说法都不对</a:t>
            </a:r>
          </a:p>
        </p:txBody>
      </p:sp>
      <p:sp>
        <p:nvSpPr>
          <p:cNvPr id="17420" name="TextBox 22"/>
          <p:cNvSpPr txBox="1">
            <a:spLocks noChangeArrowheads="1"/>
          </p:cNvSpPr>
          <p:nvPr/>
        </p:nvSpPr>
        <p:spPr bwMode="auto">
          <a:xfrm>
            <a:off x="6326076" y="1188632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cxnSp>
        <p:nvCxnSpPr>
          <p:cNvPr id="26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7348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srgbClr val="000000"/>
                </a:solidFill>
                <a:latin typeface="Times New Roman"/>
              </a:rPr>
              <a:t>课堂检测</a:t>
            </a:r>
          </a:p>
        </p:txBody>
      </p:sp>
      <p:sp>
        <p:nvSpPr>
          <p:cNvPr id="28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9" name="组合 1"/>
          <p:cNvGrpSpPr>
            <a:grpSpLocks noChangeAspect="1"/>
          </p:cNvGrpSpPr>
          <p:nvPr/>
        </p:nvGrpSpPr>
        <p:grpSpPr>
          <a:xfrm>
            <a:off x="3188653" y="506413"/>
            <a:ext cx="2411412" cy="450850"/>
            <a:chOff x="3564387" y="597378"/>
            <a:chExt cx="2247990" cy="419195"/>
          </a:xfrm>
        </p:grpSpPr>
        <p:sp>
          <p:nvSpPr>
            <p:cNvPr id="30" name="缺角矩形 29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缺角矩形 30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缺角矩形 31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缺角矩形 32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缺角矩形 33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15"/>
          <p:cNvSpPr txBox="1"/>
          <p:nvPr/>
        </p:nvSpPr>
        <p:spPr>
          <a:xfrm>
            <a:off x="3153728" y="463550"/>
            <a:ext cx="2479675" cy="47705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25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7230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25" name="TextBox 6"/>
          <p:cNvSpPr txBox="1">
            <a:spLocks noChangeArrowheads="1"/>
          </p:cNvSpPr>
          <p:nvPr/>
        </p:nvSpPr>
        <p:spPr bwMode="auto">
          <a:xfrm>
            <a:off x="832322" y="1263374"/>
            <a:ext cx="71240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2.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弦长等于半径的弦所对的圆心角等于</a:t>
            </a:r>
            <a:r>
              <a:rPr lang="en-US" altLang="zh-CN" sz="2800" b="1" u="sng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</a:t>
            </a:r>
            <a:r>
              <a:rPr lang="zh-CN" altLang="zh-CN" sz="2800" b="1" u="sng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　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800" b="1" dirty="0">
              <a:solidFill>
                <a:prstClr val="black"/>
              </a:solidFill>
              <a:latin typeface="Times New Roman"/>
              <a:ea typeface="楷体" pitchFamily="49" charset="-122"/>
            </a:endParaRPr>
          </a:p>
        </p:txBody>
      </p:sp>
      <p:sp>
        <p:nvSpPr>
          <p:cNvPr id="17421" name="TextBox 23"/>
          <p:cNvSpPr txBox="1">
            <a:spLocks noChangeArrowheads="1"/>
          </p:cNvSpPr>
          <p:nvPr/>
        </p:nvSpPr>
        <p:spPr bwMode="auto">
          <a:xfrm>
            <a:off x="6998047" y="1263374"/>
            <a:ext cx="994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60 °</a:t>
            </a:r>
          </a:p>
        </p:txBody>
      </p:sp>
      <p:grpSp>
        <p:nvGrpSpPr>
          <p:cNvPr id="76805" name="组合 31"/>
          <p:cNvGrpSpPr>
            <a:grpSpLocks/>
          </p:cNvGrpSpPr>
          <p:nvPr/>
        </p:nvGrpSpPr>
        <p:grpSpPr bwMode="auto">
          <a:xfrm>
            <a:off x="832322" y="2036720"/>
            <a:ext cx="7971709" cy="1398515"/>
            <a:chOff x="618648" y="3074414"/>
            <a:chExt cx="8558773" cy="1864499"/>
          </a:xfrm>
        </p:grpSpPr>
        <p:sp>
          <p:nvSpPr>
            <p:cNvPr id="76822" name="TextBox 29"/>
            <p:cNvSpPr txBox="1">
              <a:spLocks noChangeArrowheads="1"/>
            </p:cNvSpPr>
            <p:nvPr/>
          </p:nvSpPr>
          <p:spPr bwMode="auto">
            <a:xfrm>
              <a:off x="618648" y="3092439"/>
              <a:ext cx="8558773" cy="1846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/>
                  <a:ea typeface="楷体" pitchFamily="49" charset="-122"/>
                </a:rPr>
                <a:t>3.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在同圆中，圆心角∠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AOB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=2∠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COD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,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则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AB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与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CD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的关系是（       ）</a:t>
              </a:r>
            </a:p>
          </p:txBody>
        </p:sp>
        <p:sp>
          <p:nvSpPr>
            <p:cNvPr id="76823" name="Text Box 15"/>
            <p:cNvSpPr txBox="1">
              <a:spLocks noChangeArrowheads="1"/>
            </p:cNvSpPr>
            <p:nvPr/>
          </p:nvSpPr>
          <p:spPr bwMode="auto">
            <a:xfrm>
              <a:off x="7438215" y="3074414"/>
              <a:ext cx="1658279" cy="697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 b="1" dirty="0">
                  <a:solidFill>
                    <a:prstClr val="black"/>
                  </a:solidFill>
                  <a:latin typeface="Times New Roman" pitchFamily="18" charset="0"/>
                </a:rPr>
                <a:t>⌒    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⌒</a:t>
              </a:r>
            </a:p>
          </p:txBody>
        </p:sp>
      </p:grpSp>
      <p:sp>
        <p:nvSpPr>
          <p:cNvPr id="5131" name="TextBox 33"/>
          <p:cNvSpPr txBox="1">
            <a:spLocks noChangeArrowheads="1"/>
          </p:cNvSpPr>
          <p:nvPr/>
        </p:nvSpPr>
        <p:spPr bwMode="auto">
          <a:xfrm>
            <a:off x="2840349" y="2768216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76807" name="组合 19"/>
          <p:cNvGrpSpPr>
            <a:grpSpLocks/>
          </p:cNvGrpSpPr>
          <p:nvPr/>
        </p:nvGrpSpPr>
        <p:grpSpPr bwMode="auto">
          <a:xfrm>
            <a:off x="1259296" y="3291436"/>
            <a:ext cx="6121016" cy="1403760"/>
            <a:chOff x="863059" y="2943375"/>
            <a:chExt cx="6903212" cy="1876704"/>
          </a:xfrm>
        </p:grpSpPr>
        <p:grpSp>
          <p:nvGrpSpPr>
            <p:cNvPr id="76812" name="组合 9"/>
            <p:cNvGrpSpPr>
              <a:grpSpLocks/>
            </p:cNvGrpSpPr>
            <p:nvPr/>
          </p:nvGrpSpPr>
          <p:grpSpPr bwMode="auto">
            <a:xfrm>
              <a:off x="899592" y="2943375"/>
              <a:ext cx="2500765" cy="939509"/>
              <a:chOff x="899592" y="2943375"/>
              <a:chExt cx="2500765" cy="939509"/>
            </a:xfrm>
          </p:grpSpPr>
          <p:sp>
            <p:nvSpPr>
              <p:cNvPr id="76820" name="TextBox 7"/>
              <p:cNvSpPr txBox="1">
                <a:spLocks noChangeArrowheads="1"/>
              </p:cNvSpPr>
              <p:nvPr/>
            </p:nvSpPr>
            <p:spPr bwMode="auto">
              <a:xfrm>
                <a:off x="899592" y="3183384"/>
                <a:ext cx="2500765" cy="69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800" b="1" dirty="0">
                    <a:solidFill>
                      <a:prstClr val="black"/>
                    </a:solidFill>
                    <a:latin typeface="Times New Roman" pitchFamily="18" charset="0"/>
                  </a:rPr>
                  <a:t>A. </a:t>
                </a:r>
                <a:r>
                  <a:rPr lang="en-US" altLang="zh-CN" sz="28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AB</a:t>
                </a:r>
                <a:r>
                  <a:rPr lang="en-US" altLang="zh-CN" sz="28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=2</a:t>
                </a:r>
                <a:r>
                  <a:rPr lang="en-US" altLang="zh-CN" sz="28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CD</a:t>
                </a:r>
                <a:r>
                  <a:rPr lang="en-US" altLang="zh-CN" sz="2100" dirty="0">
                    <a:solidFill>
                      <a:prstClr val="black"/>
                    </a:solidFill>
                    <a:latin typeface="Times New Roman" pitchFamily="18" charset="0"/>
                  </a:rPr>
                  <a:t>  </a:t>
                </a:r>
                <a:endParaRPr lang="zh-CN" alt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821" name="Text Box 15"/>
              <p:cNvSpPr txBox="1">
                <a:spLocks noChangeArrowheads="1"/>
              </p:cNvSpPr>
              <p:nvPr/>
            </p:nvSpPr>
            <p:spPr bwMode="auto">
              <a:xfrm>
                <a:off x="1496950" y="2943375"/>
                <a:ext cx="1903407" cy="69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800" b="1" dirty="0">
                    <a:solidFill>
                      <a:prstClr val="black"/>
                    </a:solidFill>
                    <a:latin typeface="Times New Roman" pitchFamily="18" charset="0"/>
                  </a:rPr>
                  <a:t>⌒     ⌒</a:t>
                </a:r>
              </a:p>
            </p:txBody>
          </p:sp>
        </p:grpSp>
        <p:grpSp>
          <p:nvGrpSpPr>
            <p:cNvPr id="76813" name="组合 10"/>
            <p:cNvGrpSpPr>
              <a:grpSpLocks/>
            </p:cNvGrpSpPr>
            <p:nvPr/>
          </p:nvGrpSpPr>
          <p:grpSpPr bwMode="auto">
            <a:xfrm>
              <a:off x="1500896" y="3215137"/>
              <a:ext cx="5909843" cy="1403180"/>
              <a:chOff x="-323764" y="3261765"/>
              <a:chExt cx="5909843" cy="1403180"/>
            </a:xfrm>
          </p:grpSpPr>
          <p:sp>
            <p:nvSpPr>
              <p:cNvPr id="76818" name="TextBox 11"/>
              <p:cNvSpPr txBox="1">
                <a:spLocks noChangeArrowheads="1"/>
              </p:cNvSpPr>
              <p:nvPr/>
            </p:nvSpPr>
            <p:spPr bwMode="auto">
              <a:xfrm>
                <a:off x="3370388" y="3261765"/>
                <a:ext cx="2215691" cy="699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800" b="1" dirty="0">
                    <a:solidFill>
                      <a:prstClr val="black"/>
                    </a:solidFill>
                    <a:latin typeface="Times New Roman" pitchFamily="18" charset="0"/>
                  </a:rPr>
                  <a:t>B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Times New Roman" pitchFamily="18" charset="0"/>
                  </a:rPr>
                  <a:t>. </a:t>
                </a:r>
                <a:r>
                  <a:rPr lang="en-US" altLang="zh-CN" sz="28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AB</a:t>
                </a:r>
                <a:r>
                  <a:rPr lang="en-US" altLang="zh-CN" sz="2800" b="1" dirty="0">
                    <a:solidFill>
                      <a:prstClr val="black"/>
                    </a:solidFill>
                    <a:latin typeface="Times New Roman" pitchFamily="18" charset="0"/>
                  </a:rPr>
                  <a:t>&gt;</a:t>
                </a:r>
                <a:r>
                  <a:rPr lang="en-US" altLang="zh-CN" sz="2800" b="1" i="1" dirty="0">
                    <a:solidFill>
                      <a:prstClr val="black"/>
                    </a:solidFill>
                    <a:latin typeface="Times New Roman" pitchFamily="18" charset="0"/>
                  </a:rPr>
                  <a:t>CD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Times New Roman" pitchFamily="18" charset="0"/>
                  </a:rPr>
                  <a:t>  </a:t>
                </a:r>
                <a:endParaRPr lang="zh-CN" alt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819" name="Text Box 15"/>
              <p:cNvSpPr txBox="1">
                <a:spLocks noChangeArrowheads="1"/>
              </p:cNvSpPr>
              <p:nvPr/>
            </p:nvSpPr>
            <p:spPr bwMode="auto">
              <a:xfrm>
                <a:off x="-323764" y="3965445"/>
                <a:ext cx="1583722" cy="69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800" b="1" dirty="0">
                    <a:solidFill>
                      <a:prstClr val="black"/>
                    </a:solidFill>
                    <a:latin typeface="Times New Roman" pitchFamily="18" charset="0"/>
                  </a:rPr>
                  <a:t>⌒    ⌒</a:t>
                </a:r>
              </a:p>
            </p:txBody>
          </p:sp>
        </p:grpSp>
        <p:grpSp>
          <p:nvGrpSpPr>
            <p:cNvPr id="76814" name="组合 13"/>
            <p:cNvGrpSpPr>
              <a:grpSpLocks/>
            </p:cNvGrpSpPr>
            <p:nvPr/>
          </p:nvGrpSpPr>
          <p:grpSpPr bwMode="auto">
            <a:xfrm>
              <a:off x="863059" y="3015703"/>
              <a:ext cx="6547679" cy="1804376"/>
              <a:chOff x="-2621085" y="3106346"/>
              <a:chExt cx="6547679" cy="1804376"/>
            </a:xfrm>
          </p:grpSpPr>
          <p:sp>
            <p:nvSpPr>
              <p:cNvPr id="76816" name="TextBox 14"/>
              <p:cNvSpPr txBox="1">
                <a:spLocks noChangeArrowheads="1"/>
              </p:cNvSpPr>
              <p:nvPr/>
            </p:nvSpPr>
            <p:spPr bwMode="auto">
              <a:xfrm>
                <a:off x="-2621085" y="4128929"/>
                <a:ext cx="2215691" cy="781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800" b="1" dirty="0">
                    <a:solidFill>
                      <a:prstClr val="black"/>
                    </a:solidFill>
                    <a:latin typeface="Times New Roman" pitchFamily="18" charset="0"/>
                  </a:rPr>
                  <a:t>C. </a:t>
                </a:r>
                <a:r>
                  <a:rPr lang="en-US" altLang="zh-CN" sz="2800" b="1" i="1" dirty="0">
                    <a:solidFill>
                      <a:prstClr val="black"/>
                    </a:solidFill>
                    <a:latin typeface="Times New Roman" pitchFamily="18" charset="0"/>
                  </a:rPr>
                  <a:t>AB</a:t>
                </a:r>
                <a:r>
                  <a:rPr lang="en-US" altLang="zh-CN" sz="2800" b="1" dirty="0">
                    <a:solidFill>
                      <a:prstClr val="black"/>
                    </a:solidFill>
                    <a:latin typeface="Times New Roman" pitchFamily="18" charset="0"/>
                  </a:rPr>
                  <a:t>&lt;</a:t>
                </a:r>
                <a:r>
                  <a:rPr lang="en-US" altLang="zh-CN" sz="2800" b="1" i="1" dirty="0">
                    <a:solidFill>
                      <a:prstClr val="black"/>
                    </a:solidFill>
                    <a:latin typeface="Times New Roman" pitchFamily="18" charset="0"/>
                  </a:rPr>
                  <a:t>CD</a:t>
                </a:r>
                <a:r>
                  <a:rPr lang="en-US" altLang="zh-CN" sz="3200" dirty="0">
                    <a:solidFill>
                      <a:prstClr val="black"/>
                    </a:solidFill>
                    <a:latin typeface="Times New Roman" pitchFamily="18" charset="0"/>
                  </a:rPr>
                  <a:t>  </a:t>
                </a:r>
                <a:endParaRPr lang="zh-CN" alt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817" name="Text Box 15"/>
              <p:cNvSpPr txBox="1">
                <a:spLocks noChangeArrowheads="1"/>
              </p:cNvSpPr>
              <p:nvPr/>
            </p:nvSpPr>
            <p:spPr bwMode="auto">
              <a:xfrm>
                <a:off x="2342872" y="3106346"/>
                <a:ext cx="1583722" cy="699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800" b="1" dirty="0">
                    <a:solidFill>
                      <a:prstClr val="black"/>
                    </a:solidFill>
                    <a:latin typeface="Times New Roman" pitchFamily="18" charset="0"/>
                  </a:rPr>
                  <a:t>⌒    ⌒</a:t>
                </a:r>
              </a:p>
            </p:txBody>
          </p:sp>
        </p:grpSp>
        <p:sp>
          <p:nvSpPr>
            <p:cNvPr id="76815" name="TextBox 17"/>
            <p:cNvSpPr txBox="1">
              <a:spLocks noChangeArrowheads="1"/>
            </p:cNvSpPr>
            <p:nvPr/>
          </p:nvSpPr>
          <p:spPr bwMode="auto">
            <a:xfrm>
              <a:off x="5187341" y="4038286"/>
              <a:ext cx="2578930" cy="69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 b="1" dirty="0">
                  <a:solidFill>
                    <a:prstClr val="black"/>
                  </a:solidFill>
                  <a:latin typeface="Times New Roman" pitchFamily="18" charset="0"/>
                </a:rPr>
                <a:t>D. 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不能确定</a:t>
              </a:r>
              <a:r>
                <a:rPr lang="en-US" altLang="zh-CN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26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7348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srgbClr val="000000"/>
                </a:solidFill>
                <a:latin typeface="Times New Roman"/>
              </a:rPr>
              <a:t>课堂检测</a:t>
            </a:r>
          </a:p>
        </p:txBody>
      </p:sp>
      <p:sp>
        <p:nvSpPr>
          <p:cNvPr id="28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9" name="组合 1"/>
          <p:cNvGrpSpPr>
            <a:grpSpLocks noChangeAspect="1"/>
          </p:cNvGrpSpPr>
          <p:nvPr/>
        </p:nvGrpSpPr>
        <p:grpSpPr>
          <a:xfrm>
            <a:off x="3188653" y="506413"/>
            <a:ext cx="2411412" cy="450850"/>
            <a:chOff x="3564387" y="597378"/>
            <a:chExt cx="2247990" cy="419195"/>
          </a:xfrm>
        </p:grpSpPr>
        <p:sp>
          <p:nvSpPr>
            <p:cNvPr id="30" name="缺角矩形 29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缺角矩形 30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缺角矩形 31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缺角矩形 32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缺角矩形 33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15"/>
          <p:cNvSpPr txBox="1"/>
          <p:nvPr/>
        </p:nvSpPr>
        <p:spPr>
          <a:xfrm>
            <a:off x="3153728" y="463550"/>
            <a:ext cx="2479675" cy="47705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25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72126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51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1"/>
          <p:cNvSpPr txBox="1">
            <a:spLocks noChangeArrowheads="1"/>
          </p:cNvSpPr>
          <p:nvPr/>
        </p:nvSpPr>
        <p:spPr bwMode="auto">
          <a:xfrm>
            <a:off x="878744" y="2859107"/>
            <a:ext cx="917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77829" name="Rectangle 14"/>
          <p:cNvSpPr>
            <a:spLocks noChangeArrowheads="1"/>
          </p:cNvSpPr>
          <p:nvPr/>
        </p:nvSpPr>
        <p:spPr bwMode="auto">
          <a:xfrm>
            <a:off x="3693381" y="2857519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10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540955"/>
              </p:ext>
            </p:extLst>
          </p:nvPr>
        </p:nvGraphicFramePr>
        <p:xfrm>
          <a:off x="791166" y="2071946"/>
          <a:ext cx="4119193" cy="420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Equation" r:id="rId3" imgW="1904760" imgH="203040" progId="Equation.DSMT4">
                  <p:embed/>
                </p:oleObj>
              </mc:Choice>
              <mc:Fallback>
                <p:oleObj name="Equation" r:id="rId3" imgW="1904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166" y="2071946"/>
                        <a:ext cx="4119193" cy="420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3" name="矩形 24"/>
          <p:cNvSpPr>
            <a:spLocks noChangeArrowheads="1"/>
          </p:cNvSpPr>
          <p:nvPr/>
        </p:nvSpPr>
        <p:spPr bwMode="auto">
          <a:xfrm>
            <a:off x="808074" y="1044280"/>
            <a:ext cx="73516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</a:rPr>
              <a:t>如图，已知</a:t>
            </a:r>
            <a:r>
              <a:rPr lang="zh-CN" altLang="zh-CN" sz="2800" b="1" i="1" dirty="0">
                <a:solidFill>
                  <a:prstClr val="black"/>
                </a:solidFill>
                <a:ea typeface="楷体" pitchFamily="49" charset="-122"/>
              </a:rPr>
              <a:t>AB</a:t>
            </a: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</a:rPr>
              <a:t>、</a:t>
            </a:r>
            <a:r>
              <a:rPr lang="zh-CN" altLang="zh-CN" sz="2800" b="1" i="1" dirty="0">
                <a:solidFill>
                  <a:prstClr val="black"/>
                </a:solidFill>
                <a:ea typeface="楷体" pitchFamily="49" charset="-122"/>
              </a:rPr>
              <a:t>CD</a:t>
            </a: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</a:rPr>
              <a:t>为⊙</a:t>
            </a:r>
            <a:r>
              <a:rPr lang="zh-CN" altLang="zh-CN" sz="2800" b="1" i="1" dirty="0">
                <a:solidFill>
                  <a:prstClr val="black"/>
                </a:solidFill>
                <a:ea typeface="楷体" pitchFamily="49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的两条弦，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AD=BC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</a:rPr>
              <a:t>求证:</a:t>
            </a:r>
            <a:r>
              <a:rPr lang="zh-CN" altLang="zh-CN" sz="2800" b="1" i="1" dirty="0">
                <a:solidFill>
                  <a:prstClr val="black"/>
                </a:solidFill>
                <a:ea typeface="楷体" pitchFamily="49" charset="-122"/>
              </a:rPr>
              <a:t>AB＝CD. </a:t>
            </a:r>
          </a:p>
        </p:txBody>
      </p:sp>
      <p:grpSp>
        <p:nvGrpSpPr>
          <p:cNvPr id="77833" name="组合 10"/>
          <p:cNvGrpSpPr>
            <a:grpSpLocks/>
          </p:cNvGrpSpPr>
          <p:nvPr/>
        </p:nvGrpSpPr>
        <p:grpSpPr bwMode="auto">
          <a:xfrm>
            <a:off x="6346314" y="1734363"/>
            <a:ext cx="1444625" cy="1935162"/>
            <a:chOff x="10602" y="2225"/>
            <a:chExt cx="3033" cy="4062"/>
          </a:xfrm>
        </p:grpSpPr>
        <p:sp>
          <p:nvSpPr>
            <p:cNvPr id="77844" name="椭圆 1"/>
            <p:cNvSpPr>
              <a:spLocks noChangeArrowheads="1"/>
            </p:cNvSpPr>
            <p:nvPr/>
          </p:nvSpPr>
          <p:spPr bwMode="auto">
            <a:xfrm>
              <a:off x="10602" y="2906"/>
              <a:ext cx="2722" cy="2721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0" name="文本框 2"/>
            <p:cNvSpPr txBox="1"/>
            <p:nvPr/>
          </p:nvSpPr>
          <p:spPr>
            <a:xfrm>
              <a:off x="11642" y="3161"/>
              <a:ext cx="763" cy="15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altLang="zh-CN" sz="4050" noProof="1">
                  <a:solidFill>
                    <a:prstClr val="black"/>
                  </a:solidFill>
                  <a:ea typeface="宋体" panose="02010600030101010101" pitchFamily="2" charset="-122"/>
                </a:rPr>
                <a:t>.</a:t>
              </a:r>
            </a:p>
          </p:txBody>
        </p:sp>
        <p:sp>
          <p:nvSpPr>
            <p:cNvPr id="77846" name="文本框 3"/>
            <p:cNvSpPr txBox="1">
              <a:spLocks noChangeArrowheads="1"/>
            </p:cNvSpPr>
            <p:nvPr/>
          </p:nvSpPr>
          <p:spPr bwMode="auto">
            <a:xfrm>
              <a:off x="11510" y="2225"/>
              <a:ext cx="643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77847" name="文本框 4"/>
            <p:cNvSpPr txBox="1">
              <a:spLocks noChangeArrowheads="1"/>
            </p:cNvSpPr>
            <p:nvPr/>
          </p:nvSpPr>
          <p:spPr bwMode="auto">
            <a:xfrm>
              <a:off x="11622" y="5514"/>
              <a:ext cx="638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848" name="文本框 5"/>
            <p:cNvSpPr txBox="1">
              <a:spLocks noChangeArrowheads="1"/>
            </p:cNvSpPr>
            <p:nvPr/>
          </p:nvSpPr>
          <p:spPr bwMode="auto">
            <a:xfrm>
              <a:off x="12982" y="2792"/>
              <a:ext cx="653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849" name="文本框 6"/>
            <p:cNvSpPr txBox="1">
              <a:spLocks noChangeArrowheads="1"/>
            </p:cNvSpPr>
            <p:nvPr/>
          </p:nvSpPr>
          <p:spPr bwMode="auto">
            <a:xfrm>
              <a:off x="12870" y="5174"/>
              <a:ext cx="655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</a:p>
          </p:txBody>
        </p:sp>
        <p:cxnSp>
          <p:nvCxnSpPr>
            <p:cNvPr id="77850" name="直接连接符 7"/>
            <p:cNvCxnSpPr>
              <a:cxnSpLocks noChangeShapeType="1"/>
              <a:stCxn id="77844" idx="0"/>
              <a:endCxn id="77844" idx="5"/>
            </p:cNvCxnSpPr>
            <p:nvPr/>
          </p:nvCxnSpPr>
          <p:spPr bwMode="auto">
            <a:xfrm>
              <a:off x="11963" y="2906"/>
              <a:ext cx="962" cy="2323"/>
            </a:xfrm>
            <a:prstGeom prst="line">
              <a:avLst/>
            </a:prstGeom>
            <a:noFill/>
            <a:ln w="28575">
              <a:solidFill>
                <a:srgbClr val="0A21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51" name="直接连接符 8"/>
            <p:cNvCxnSpPr>
              <a:cxnSpLocks noChangeShapeType="1"/>
              <a:stCxn id="77844" idx="7"/>
              <a:endCxn id="77844" idx="4"/>
            </p:cNvCxnSpPr>
            <p:nvPr/>
          </p:nvCxnSpPr>
          <p:spPr bwMode="auto">
            <a:xfrm flipH="1">
              <a:off x="11963" y="3304"/>
              <a:ext cx="962" cy="232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52" name="文本框 9"/>
            <p:cNvSpPr txBox="1">
              <a:spLocks noChangeArrowheads="1"/>
            </p:cNvSpPr>
            <p:nvPr/>
          </p:nvSpPr>
          <p:spPr bwMode="auto">
            <a:xfrm>
              <a:off x="11057" y="3927"/>
              <a:ext cx="643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</a:p>
          </p:txBody>
        </p:sp>
      </p:grp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>
            <a:off x="7066559" y="2758300"/>
            <a:ext cx="358775" cy="4159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>
            <a:off x="6995122" y="2737663"/>
            <a:ext cx="33337" cy="59213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 flipH="1">
            <a:off x="7020522" y="2188388"/>
            <a:ext cx="427037" cy="51911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>
            <a:off x="6960197" y="2085200"/>
            <a:ext cx="68262" cy="64293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217736"/>
              </p:ext>
            </p:extLst>
          </p:nvPr>
        </p:nvGraphicFramePr>
        <p:xfrm>
          <a:off x="1767744" y="2966262"/>
          <a:ext cx="2771968" cy="44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r:id="rId5" imgW="1206360" imgH="203040" progId="Equation.DSMT4">
                  <p:embed/>
                </p:oleObj>
              </mc:Choice>
              <mc:Fallback>
                <p:oleObj r:id="rId5" imgW="120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744" y="2966262"/>
                        <a:ext cx="2771968" cy="446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499724"/>
              </p:ext>
            </p:extLst>
          </p:nvPr>
        </p:nvGraphicFramePr>
        <p:xfrm>
          <a:off x="1645836" y="3472061"/>
          <a:ext cx="5273929" cy="46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Equation" r:id="rId7" imgW="2197080" imgH="203040" progId="Equation.DSMT4">
                  <p:embed/>
                </p:oleObj>
              </mc:Choice>
              <mc:Fallback>
                <p:oleObj name="Equation" r:id="rId7" imgW="2197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836" y="3472061"/>
                        <a:ext cx="5273929" cy="466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410629"/>
              </p:ext>
            </p:extLst>
          </p:nvPr>
        </p:nvGraphicFramePr>
        <p:xfrm>
          <a:off x="1726469" y="4001148"/>
          <a:ext cx="2536037" cy="40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r:id="rId9" imgW="1231560" imgH="203040" progId="Equation.DSMT4">
                  <p:embed/>
                </p:oleObj>
              </mc:Choice>
              <mc:Fallback>
                <p:oleObj r:id="rId9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469" y="4001148"/>
                        <a:ext cx="2536037" cy="400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422796"/>
              </p:ext>
            </p:extLst>
          </p:nvPr>
        </p:nvGraphicFramePr>
        <p:xfrm>
          <a:off x="1899797" y="4518837"/>
          <a:ext cx="1545893" cy="38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r:id="rId11" imgW="685800" imgH="177480" progId="Equation.DSMT4">
                  <p:embed/>
                </p:oleObj>
              </mc:Choice>
              <mc:Fallback>
                <p:oleObj r:id="rId11" imgW="685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9797" y="4518837"/>
                        <a:ext cx="1545893" cy="382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7348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srgbClr val="000000"/>
                </a:solidFill>
                <a:latin typeface="Times New Roman"/>
              </a:rPr>
              <a:t>课堂检测</a:t>
            </a:r>
          </a:p>
        </p:txBody>
      </p:sp>
      <p:sp>
        <p:nvSpPr>
          <p:cNvPr id="33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7" name="组合 1"/>
          <p:cNvGrpSpPr>
            <a:grpSpLocks noChangeAspect="1"/>
          </p:cNvGrpSpPr>
          <p:nvPr/>
        </p:nvGrpSpPr>
        <p:grpSpPr>
          <a:xfrm>
            <a:off x="3188653" y="506413"/>
            <a:ext cx="2411412" cy="450850"/>
            <a:chOff x="3564387" y="597378"/>
            <a:chExt cx="2247990" cy="419195"/>
          </a:xfrm>
        </p:grpSpPr>
        <p:sp>
          <p:nvSpPr>
            <p:cNvPr id="38" name="缺角矩形 37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缺角矩形 38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缺角矩形 39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缺角矩形 40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缺角矩形 41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TextBox 15"/>
          <p:cNvSpPr txBox="1"/>
          <p:nvPr/>
        </p:nvSpPr>
        <p:spPr>
          <a:xfrm>
            <a:off x="3153728" y="463550"/>
            <a:ext cx="24796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能力提升题</a:t>
            </a:r>
            <a:endParaRPr lang="en-US" altLang="zh-CN" sz="28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6820923" y="910555"/>
            <a:ext cx="15445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⌒    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⌒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094626" y="2396078"/>
            <a:ext cx="2172296" cy="687388"/>
            <a:chOff x="2442567" y="2406669"/>
            <a:chExt cx="2172296" cy="687388"/>
          </a:xfrm>
        </p:grpSpPr>
        <p:graphicFrame>
          <p:nvGraphicFramePr>
            <p:cNvPr id="77828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9667546"/>
                </p:ext>
              </p:extLst>
            </p:nvPr>
          </p:nvGraphicFramePr>
          <p:xfrm>
            <a:off x="4529138" y="2960707"/>
            <a:ext cx="85725" cy="133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0" r:id="rId13" imgW="128525" imgH="199927" progId="Equation.DSMT4">
                    <p:embed/>
                  </p:oleObj>
                </mc:Choice>
                <mc:Fallback>
                  <p:oleObj r:id="rId13" imgW="128525" imgH="19992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9138" y="2960707"/>
                          <a:ext cx="85725" cy="133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3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6697692"/>
                </p:ext>
              </p:extLst>
            </p:nvPr>
          </p:nvGraphicFramePr>
          <p:xfrm>
            <a:off x="4529138" y="2960707"/>
            <a:ext cx="85725" cy="133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1" r:id="rId15" imgW="128525" imgH="199927" progId="Equation.DSMT4">
                    <p:embed/>
                  </p:oleObj>
                </mc:Choice>
                <mc:Fallback>
                  <p:oleObj r:id="rId15" imgW="128525" imgH="19992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9138" y="2960707"/>
                          <a:ext cx="85725" cy="133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2495732" y="2406669"/>
              <a:ext cx="154453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 b="1" dirty="0">
                  <a:latin typeface="Times New Roman" pitchFamily="18" charset="0"/>
                </a:rPr>
                <a:t>⌒    </a:t>
              </a:r>
              <a:r>
                <a:rPr lang="en-US" altLang="zh-CN" sz="2800" b="1" dirty="0">
                  <a:latin typeface="Times New Roman"/>
                  <a:ea typeface="楷体" pitchFamily="49" charset="-122"/>
                </a:rPr>
                <a:t>⌒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2442567" y="2533544"/>
              <a:ext cx="13660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 b="1" i="1" dirty="0">
                  <a:ea typeface="楷体" pitchFamily="49" charset="-122"/>
                </a:rPr>
                <a:t>AD=BC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1655348" y="251746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ea typeface="宋体" panose="02010600030101010101" pitchFamily="2" charset="-122"/>
              </a:rPr>
              <a:t>∵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05211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组合 34"/>
          <p:cNvGrpSpPr>
            <a:grpSpLocks/>
          </p:cNvGrpSpPr>
          <p:nvPr/>
        </p:nvGrpSpPr>
        <p:grpSpPr bwMode="auto">
          <a:xfrm>
            <a:off x="435935" y="574759"/>
            <a:ext cx="8708065" cy="1974387"/>
            <a:chOff x="-893392" y="1159325"/>
            <a:chExt cx="9137280" cy="2630909"/>
          </a:xfrm>
        </p:grpSpPr>
        <p:sp>
          <p:nvSpPr>
            <p:cNvPr id="18442" name="TextBox 10"/>
            <p:cNvSpPr txBox="1">
              <a:spLocks noChangeArrowheads="1"/>
            </p:cNvSpPr>
            <p:nvPr/>
          </p:nvSpPr>
          <p:spPr bwMode="auto">
            <a:xfrm>
              <a:off x="-893392" y="1159325"/>
              <a:ext cx="9137280" cy="26309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100" dirty="0">
                  <a:solidFill>
                    <a:srgbClr val="919D27"/>
                  </a:solidFill>
                  <a:latin typeface="黑体" pitchFamily="49" charset="-122"/>
                  <a:ea typeface="黑体" pitchFamily="49" charset="-122"/>
                </a:rPr>
                <a:t> </a:t>
              </a:r>
            </a:p>
            <a:p>
              <a:pPr eaLnBrk="1" fontAlgn="base" hangingPunct="1">
                <a:lnSpc>
                  <a:spcPts val="38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     如图，在</a:t>
              </a:r>
              <a:r>
                <a:rPr lang="zh-CN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⊙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O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中，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2</a:t>
              </a:r>
              <a:r>
                <a:rPr lang="zh-CN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∠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AOB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=</a:t>
              </a:r>
              <a:r>
                <a:rPr lang="zh-CN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∠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COD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，那么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CD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=2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AB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成立吗？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CD=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2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AB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也成立吗？请说明理由；如不是，那它们之间的关系又是什么？</a:t>
              </a:r>
            </a:p>
          </p:txBody>
        </p:sp>
        <p:sp>
          <p:nvSpPr>
            <p:cNvPr id="78886" name="Text Box 15"/>
            <p:cNvSpPr txBox="1">
              <a:spLocks noChangeArrowheads="1"/>
            </p:cNvSpPr>
            <p:nvPr/>
          </p:nvSpPr>
          <p:spPr bwMode="auto">
            <a:xfrm>
              <a:off x="6446390" y="1368629"/>
              <a:ext cx="1432113" cy="86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800" b="1" dirty="0">
                  <a:solidFill>
                    <a:prstClr val="black"/>
                  </a:solidFill>
                  <a:latin typeface="Times New Roman" pitchFamily="18" charset="0"/>
                </a:rPr>
                <a:t>⌒     ⌒</a:t>
              </a:r>
            </a:p>
          </p:txBody>
        </p:sp>
      </p:grpSp>
      <p:sp>
        <p:nvSpPr>
          <p:cNvPr id="78877" name="TextBox 15"/>
          <p:cNvSpPr txBox="1">
            <a:spLocks noChangeArrowheads="1"/>
          </p:cNvSpPr>
          <p:nvPr/>
        </p:nvSpPr>
        <p:spPr bwMode="auto">
          <a:xfrm>
            <a:off x="744278" y="2455046"/>
            <a:ext cx="764414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解</a:t>
            </a:r>
            <a:r>
              <a:rPr lang="zh-CN" altLang="en-US" sz="2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CD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=2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AB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成立，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CD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=2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AB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不成立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.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取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CD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的中点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E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连接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OE.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latin typeface="+mn-lt"/>
                <a:ea typeface="仿宋" pitchFamily="49" charset="-122"/>
              </a:rPr>
              <a:t>那么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AOB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=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COE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=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DOE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,</a:t>
            </a:r>
            <a:r>
              <a:rPr lang="zh-CN" altLang="en-US" sz="2400" b="1" dirty="0">
                <a:latin typeface="+mn-lt"/>
                <a:ea typeface="仿宋" pitchFamily="49" charset="-122"/>
              </a:rPr>
              <a:t>所以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AB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=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CE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=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DE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.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 </a:t>
            </a:r>
            <a:endParaRPr lang="en-US" altLang="zh-CN" sz="2400" b="1" dirty="0" smtClean="0">
              <a:solidFill>
                <a:srgbClr val="FF0000"/>
              </a:solidFill>
              <a:latin typeface="+mn-lt"/>
              <a:ea typeface="仿宋" pitchFamily="49" charset="-122"/>
            </a:endParaRP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  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CE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+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DE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=2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AB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，在△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CDE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中，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CE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+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DE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&gt;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CD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即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CD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＜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AB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.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78878" name="Text Box 15"/>
          <p:cNvSpPr txBox="1">
            <a:spLocks noChangeArrowheads="1"/>
          </p:cNvSpPr>
          <p:nvPr/>
        </p:nvSpPr>
        <p:spPr bwMode="auto">
          <a:xfrm>
            <a:off x="1435893" y="2379343"/>
            <a:ext cx="1696740" cy="46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⌒    ⌒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855" name="直接连接符 9"/>
          <p:cNvCxnSpPr>
            <a:cxnSpLocks noChangeShapeType="1"/>
          </p:cNvCxnSpPr>
          <p:nvPr/>
        </p:nvCxnSpPr>
        <p:spPr bwMode="auto">
          <a:xfrm>
            <a:off x="6457008" y="2843213"/>
            <a:ext cx="541051" cy="161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78856" name="直接连接符 17"/>
          <p:cNvCxnSpPr>
            <a:cxnSpLocks noChangeShapeType="1"/>
          </p:cNvCxnSpPr>
          <p:nvPr/>
        </p:nvCxnSpPr>
        <p:spPr bwMode="auto">
          <a:xfrm>
            <a:off x="6262992" y="2310765"/>
            <a:ext cx="43236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7" name="直接连接符 19"/>
          <p:cNvCxnSpPr>
            <a:cxnSpLocks noChangeShapeType="1"/>
          </p:cNvCxnSpPr>
          <p:nvPr/>
        </p:nvCxnSpPr>
        <p:spPr bwMode="auto">
          <a:xfrm flipH="1">
            <a:off x="6803566" y="2601278"/>
            <a:ext cx="216420" cy="7024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58" name="组合 22"/>
          <p:cNvGrpSpPr>
            <a:grpSpLocks/>
          </p:cNvGrpSpPr>
          <p:nvPr/>
        </p:nvGrpSpPr>
        <p:grpSpPr bwMode="auto">
          <a:xfrm>
            <a:off x="5938838" y="2276952"/>
            <a:ext cx="1135492" cy="1134903"/>
            <a:chOff x="6372200" y="1124744"/>
            <a:chExt cx="1801441" cy="1801440"/>
          </a:xfrm>
        </p:grpSpPr>
        <p:sp>
          <p:nvSpPr>
            <p:cNvPr id="78875" name="Oval 4"/>
            <p:cNvSpPr>
              <a:spLocks noChangeArrowheads="1"/>
            </p:cNvSpPr>
            <p:nvPr/>
          </p:nvSpPr>
          <p:spPr bwMode="auto">
            <a:xfrm>
              <a:off x="6372200" y="1124744"/>
              <a:ext cx="1801441" cy="18014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 b="1" i="1">
                <a:solidFill>
                  <a:srgbClr val="FF0000"/>
                </a:solidFill>
                <a:ea typeface="黑体" pitchFamily="49" charset="-122"/>
              </a:endParaRPr>
            </a:p>
          </p:txBody>
        </p:sp>
        <p:sp>
          <p:nvSpPr>
            <p:cNvPr id="78876" name="椭圆 21"/>
            <p:cNvSpPr>
              <a:spLocks noChangeArrowheads="1"/>
            </p:cNvSpPr>
            <p:nvPr/>
          </p:nvSpPr>
          <p:spPr bwMode="auto">
            <a:xfrm>
              <a:off x="7236296" y="1988840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78859" name="直接连接符 24"/>
          <p:cNvCxnSpPr>
            <a:cxnSpLocks noChangeShapeType="1"/>
          </p:cNvCxnSpPr>
          <p:nvPr/>
        </p:nvCxnSpPr>
        <p:spPr bwMode="auto">
          <a:xfrm flipH="1" flipV="1">
            <a:off x="6303511" y="2330768"/>
            <a:ext cx="203073" cy="52244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0" name="直接连接符 30"/>
          <p:cNvCxnSpPr>
            <a:cxnSpLocks noChangeShapeType="1"/>
          </p:cNvCxnSpPr>
          <p:nvPr/>
        </p:nvCxnSpPr>
        <p:spPr bwMode="auto">
          <a:xfrm flipV="1">
            <a:off x="6508491" y="2317433"/>
            <a:ext cx="186865" cy="53578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1" name="直接连接符 33"/>
          <p:cNvCxnSpPr>
            <a:cxnSpLocks noChangeShapeType="1"/>
            <a:stCxn id="78876" idx="3"/>
          </p:cNvCxnSpPr>
          <p:nvPr/>
        </p:nvCxnSpPr>
        <p:spPr bwMode="auto">
          <a:xfrm flipV="1">
            <a:off x="6489900" y="2601278"/>
            <a:ext cx="530087" cy="25860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2" name="直接连接符 35"/>
          <p:cNvCxnSpPr>
            <a:cxnSpLocks noChangeShapeType="1"/>
            <a:stCxn id="78876" idx="3"/>
          </p:cNvCxnSpPr>
          <p:nvPr/>
        </p:nvCxnSpPr>
        <p:spPr bwMode="auto">
          <a:xfrm>
            <a:off x="6508491" y="2841308"/>
            <a:ext cx="281728" cy="47577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3" name="TextBox 36"/>
          <p:cNvSpPr txBox="1">
            <a:spLocks noChangeArrowheads="1"/>
          </p:cNvSpPr>
          <p:nvPr/>
        </p:nvSpPr>
        <p:spPr bwMode="auto">
          <a:xfrm>
            <a:off x="6129517" y="2033588"/>
            <a:ext cx="335595" cy="3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A</a:t>
            </a:r>
            <a:endParaRPr lang="zh-CN" altLang="en-US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64" name="TextBox 37"/>
          <p:cNvSpPr txBox="1">
            <a:spLocks noChangeArrowheads="1"/>
          </p:cNvSpPr>
          <p:nvPr/>
        </p:nvSpPr>
        <p:spPr bwMode="auto">
          <a:xfrm>
            <a:off x="6605737" y="2047399"/>
            <a:ext cx="335595" cy="3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 dirty="0">
                <a:solidFill>
                  <a:prstClr val="black"/>
                </a:solidFill>
                <a:latin typeface="Times New Roman" pitchFamily="18" charset="0"/>
              </a:rPr>
              <a:t>B</a:t>
            </a:r>
            <a:endParaRPr lang="zh-CN" altLang="en-US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65" name="TextBox 38"/>
          <p:cNvSpPr txBox="1">
            <a:spLocks noChangeArrowheads="1"/>
          </p:cNvSpPr>
          <p:nvPr/>
        </p:nvSpPr>
        <p:spPr bwMode="auto">
          <a:xfrm>
            <a:off x="7019987" y="2385060"/>
            <a:ext cx="335595" cy="3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C</a:t>
            </a:r>
            <a:endParaRPr lang="zh-CN" altLang="en-US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867" name="组合 37"/>
          <p:cNvGrpSpPr>
            <a:grpSpLocks/>
          </p:cNvGrpSpPr>
          <p:nvPr/>
        </p:nvGrpSpPr>
        <p:grpSpPr bwMode="auto">
          <a:xfrm>
            <a:off x="6517548" y="2816543"/>
            <a:ext cx="945290" cy="368141"/>
            <a:chOff x="6783388" y="3716338"/>
            <a:chExt cx="1259696" cy="491480"/>
          </a:xfrm>
        </p:grpSpPr>
        <p:sp>
          <p:nvSpPr>
            <p:cNvPr id="78871" name="TextBox 14"/>
            <p:cNvSpPr txBox="1">
              <a:spLocks noChangeArrowheads="1"/>
            </p:cNvSpPr>
            <p:nvPr/>
          </p:nvSpPr>
          <p:spPr bwMode="auto">
            <a:xfrm>
              <a:off x="7596188" y="3716338"/>
              <a:ext cx="446896" cy="49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E</a:t>
              </a:r>
              <a:endParaRPr lang="zh-CN" altLang="en-US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8872" name="组合 42"/>
            <p:cNvGrpSpPr>
              <a:grpSpLocks/>
            </p:cNvGrpSpPr>
            <p:nvPr/>
          </p:nvGrpSpPr>
          <p:grpSpPr bwMode="auto">
            <a:xfrm>
              <a:off x="6783388" y="3752850"/>
              <a:ext cx="760412" cy="242888"/>
              <a:chOff x="6782600" y="3753528"/>
              <a:chExt cx="760468" cy="241674"/>
            </a:xfrm>
          </p:grpSpPr>
          <p:cxnSp>
            <p:nvCxnSpPr>
              <p:cNvPr id="14" name="直接连接符 13"/>
              <p:cNvCxnSpPr>
                <a:stCxn id="78876" idx="3"/>
              </p:cNvCxnSpPr>
              <p:nvPr/>
            </p:nvCxnSpPr>
            <p:spPr>
              <a:xfrm>
                <a:off x="6783569" y="3752626"/>
                <a:ext cx="719325" cy="217203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874" name="椭圆 41"/>
              <p:cNvSpPr>
                <a:spLocks noChangeArrowheads="1"/>
              </p:cNvSpPr>
              <p:nvPr/>
            </p:nvSpPr>
            <p:spPr bwMode="auto">
              <a:xfrm>
                <a:off x="7471060" y="392319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cxnSp>
        <p:nvCxnSpPr>
          <p:cNvPr id="78868" name="直接连接符 44"/>
          <p:cNvCxnSpPr>
            <a:cxnSpLocks noChangeShapeType="1"/>
            <a:stCxn id="78876" idx="3"/>
          </p:cNvCxnSpPr>
          <p:nvPr/>
        </p:nvCxnSpPr>
        <p:spPr bwMode="auto">
          <a:xfrm>
            <a:off x="7019510" y="2621280"/>
            <a:ext cx="41473" cy="371475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9" name="直接连接符 48"/>
          <p:cNvCxnSpPr>
            <a:cxnSpLocks noChangeShapeType="1"/>
            <a:stCxn id="78876" idx="3"/>
          </p:cNvCxnSpPr>
          <p:nvPr/>
        </p:nvCxnSpPr>
        <p:spPr bwMode="auto">
          <a:xfrm flipH="1">
            <a:off x="6796416" y="3014186"/>
            <a:ext cx="270287" cy="28194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70" name="TextBox 39"/>
          <p:cNvSpPr txBox="1">
            <a:spLocks noChangeArrowheads="1"/>
          </p:cNvSpPr>
          <p:nvPr/>
        </p:nvSpPr>
        <p:spPr bwMode="auto">
          <a:xfrm>
            <a:off x="6209125" y="2763679"/>
            <a:ext cx="347989" cy="3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O</a:t>
            </a:r>
            <a:endParaRPr lang="en-US" altLang="zh-CN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4" name="文本框 1"/>
          <p:cNvSpPr txBox="1">
            <a:spLocks noChangeArrowheads="1"/>
          </p:cNvSpPr>
          <p:nvPr/>
        </p:nvSpPr>
        <p:spPr bwMode="auto">
          <a:xfrm>
            <a:off x="337344" y="4321204"/>
            <a:ext cx="8551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易错点拨：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在同圆或等圆中，由弧相等可推出对应的弦相等；但当弧有倍数关系时，弦不具备此关系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.</a:t>
            </a:r>
          </a:p>
        </p:txBody>
      </p:sp>
      <p:cxnSp>
        <p:nvCxnSpPr>
          <p:cNvPr id="39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7348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srgbClr val="000000"/>
                </a:solidFill>
                <a:latin typeface="Times New Roman"/>
              </a:rPr>
              <a:t>课堂检测</a:t>
            </a:r>
          </a:p>
        </p:txBody>
      </p:sp>
      <p:sp>
        <p:nvSpPr>
          <p:cNvPr id="41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3228" y="2829463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⌒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380527" y="3323408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⌒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893263" y="3335504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⌒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436096" y="3344674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⌒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6" name="组合 1"/>
          <p:cNvGrpSpPr>
            <a:grpSpLocks noChangeAspect="1"/>
          </p:cNvGrpSpPr>
          <p:nvPr/>
        </p:nvGrpSpPr>
        <p:grpSpPr>
          <a:xfrm>
            <a:off x="3188653" y="506413"/>
            <a:ext cx="2411412" cy="450850"/>
            <a:chOff x="3564387" y="597378"/>
            <a:chExt cx="2247990" cy="419195"/>
          </a:xfrm>
        </p:grpSpPr>
        <p:sp>
          <p:nvSpPr>
            <p:cNvPr id="47" name="缺角矩形 46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2500">
                <a:solidFill>
                  <a:prstClr val="black"/>
                </a:solidFill>
              </a:endParaRPr>
            </a:p>
          </p:txBody>
        </p:sp>
        <p:sp>
          <p:nvSpPr>
            <p:cNvPr id="48" name="缺角矩形 47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2500">
                <a:solidFill>
                  <a:prstClr val="black"/>
                </a:solidFill>
              </a:endParaRPr>
            </a:p>
          </p:txBody>
        </p:sp>
        <p:sp>
          <p:nvSpPr>
            <p:cNvPr id="49" name="缺角矩形 48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2500">
                <a:solidFill>
                  <a:prstClr val="black"/>
                </a:solidFill>
              </a:endParaRPr>
            </a:p>
          </p:txBody>
        </p:sp>
        <p:sp>
          <p:nvSpPr>
            <p:cNvPr id="50" name="缺角矩形 49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2500">
                <a:solidFill>
                  <a:prstClr val="black"/>
                </a:solidFill>
              </a:endParaRPr>
            </a:p>
          </p:txBody>
        </p:sp>
        <p:sp>
          <p:nvSpPr>
            <p:cNvPr id="51" name="缺角矩形 50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2500">
                <a:solidFill>
                  <a:prstClr val="black"/>
                </a:solidFill>
              </a:endParaRPr>
            </a:p>
          </p:txBody>
        </p:sp>
      </p:grpSp>
      <p:sp>
        <p:nvSpPr>
          <p:cNvPr id="52" name="TextBox 15"/>
          <p:cNvSpPr txBox="1"/>
          <p:nvPr/>
        </p:nvSpPr>
        <p:spPr>
          <a:xfrm>
            <a:off x="3153728" y="463550"/>
            <a:ext cx="247967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拓广探索题</a:t>
            </a:r>
            <a:endParaRPr lang="en-US" altLang="zh-CN" sz="28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894ACBB-F36F-4EB0-92CE-9E885C8A9750}"/>
              </a:ext>
            </a:extLst>
          </p:cNvPr>
          <p:cNvSpPr txBox="1"/>
          <p:nvPr/>
        </p:nvSpPr>
        <p:spPr>
          <a:xfrm>
            <a:off x="6704367" y="3257594"/>
            <a:ext cx="56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1" dirty="0">
                <a:solidFill>
                  <a:prstClr val="black"/>
                </a:solidFill>
                <a:ea typeface="宋体" panose="02010600030101010101" pitchFamily="2" charset="-122"/>
              </a:rPr>
              <a:t>D</a:t>
            </a:r>
            <a:endParaRPr lang="zh-CN" altLang="en-US" b="1" i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17910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8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8" grpId="0"/>
      <p:bldP spid="78854" grpId="0"/>
      <p:bldP spid="2" grpId="0"/>
      <p:bldP spid="43" grpId="0"/>
      <p:bldP spid="44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694657" y="756080"/>
            <a:ext cx="142795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圆心角</a:t>
            </a:r>
          </a:p>
        </p:txBody>
      </p:sp>
      <p:grpSp>
        <p:nvGrpSpPr>
          <p:cNvPr id="2" name="组合 32"/>
          <p:cNvGrpSpPr>
            <a:grpSpLocks/>
          </p:cNvGrpSpPr>
          <p:nvPr/>
        </p:nvGrpSpPr>
        <p:grpSpPr bwMode="auto">
          <a:xfrm>
            <a:off x="4920510" y="1990726"/>
            <a:ext cx="1974850" cy="1752600"/>
            <a:chOff x="3521645" y="3395513"/>
            <a:chExt cx="3210595" cy="2846437"/>
          </a:xfrm>
        </p:grpSpPr>
        <p:sp>
          <p:nvSpPr>
            <p:cNvPr id="19" name="椭圆 18"/>
            <p:cNvSpPr/>
            <p:nvPr/>
          </p:nvSpPr>
          <p:spPr bwMode="auto">
            <a:xfrm>
              <a:off x="4674567" y="3395513"/>
              <a:ext cx="1008113" cy="100811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extrusionH="266700" contourW="25400" prstMaterial="dkEdge">
              <a:bevelT w="133350" prst="riblet"/>
              <a:bevelB w="209550" h="279400"/>
              <a:extrusionClr>
                <a:schemeClr val="tx2">
                  <a:lumMod val="75000"/>
                </a:schemeClr>
              </a:extrusionClr>
              <a:contourClr>
                <a:srgbClr val="7030A0"/>
              </a:contourClr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zh-CN" altLang="en-US" sz="1600" dirty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圆心角</a:t>
              </a:r>
              <a:endParaRPr lang="en-US" altLang="zh-CN" sz="16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zh-CN" altLang="en-US" sz="1600" dirty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相等</a:t>
              </a:r>
              <a:endParaRPr sz="16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3521645" y="5178400"/>
              <a:ext cx="1008112" cy="10081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extrusionH="266700" contourW="25400" prstMaterial="dkEdge">
              <a:bevelT w="133350" prst="riblet"/>
              <a:bevelB w="209550" h="279400"/>
              <a:extrusionClr>
                <a:schemeClr val="tx2">
                  <a:lumMod val="75000"/>
                </a:schemeClr>
              </a:extrusionClr>
              <a:contourClr>
                <a:srgbClr val="7030A0"/>
              </a:contourClr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zh-CN" altLang="en-US" sz="16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弧</a:t>
              </a:r>
              <a:endParaRPr lang="en-US" altLang="zh-CN" sz="16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zh-CN" altLang="en-US" sz="16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相等</a:t>
              </a:r>
              <a:endParaRPr sz="16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5724128" y="5233838"/>
              <a:ext cx="1008112" cy="10081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chilly" dir="t"/>
            </a:scene3d>
            <a:sp3d extrusionH="266700" contourW="25400" prstMaterial="dkEdge">
              <a:bevelT w="133350" prst="riblet"/>
              <a:bevelB w="209550" h="279400"/>
              <a:extrusionClr>
                <a:schemeClr val="tx2">
                  <a:lumMod val="75000"/>
                </a:schemeClr>
              </a:extrusionClr>
              <a:contourClr>
                <a:srgbClr val="00B050"/>
              </a:contourClr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zh-CN" altLang="en-US" sz="16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弦</a:t>
              </a:r>
              <a:endParaRPr lang="en-US" altLang="zh-CN" sz="16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zh-CN" altLang="en-US" sz="16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相等</a:t>
              </a:r>
              <a:endParaRPr sz="16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2" name="左右箭头 21"/>
            <p:cNvSpPr/>
            <p:nvPr/>
          </p:nvSpPr>
          <p:spPr bwMode="auto">
            <a:xfrm>
              <a:off x="4577499" y="5598272"/>
              <a:ext cx="1080120" cy="360040"/>
            </a:xfrm>
            <a:prstGeom prst="left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dkEdge">
              <a:bevelT w="279400" h="63500" prst="cross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400" b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79903" name="左右箭头 25"/>
            <p:cNvGrpSpPr>
              <a:grpSpLocks/>
            </p:cNvGrpSpPr>
            <p:nvPr/>
          </p:nvGrpSpPr>
          <p:grpSpPr bwMode="auto">
            <a:xfrm>
              <a:off x="5309320" y="4384749"/>
              <a:ext cx="742950" cy="901700"/>
              <a:chOff x="4297" y="3122"/>
              <a:chExt cx="468" cy="568"/>
            </a:xfrm>
          </p:grpSpPr>
          <p:pic>
            <p:nvPicPr>
              <p:cNvPr id="79907" name="左右箭头 25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7" y="3122"/>
                <a:ext cx="468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908" name="Text Box 20"/>
              <p:cNvSpPr txBox="1">
                <a:spLocks noChangeArrowheads="1"/>
              </p:cNvSpPr>
              <p:nvPr/>
            </p:nvSpPr>
            <p:spPr bwMode="auto">
              <a:xfrm rot="3235332">
                <a:off x="4237" y="3340"/>
                <a:ext cx="567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zh-CN" sz="2400" b="1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9904" name="左右箭头 26"/>
            <p:cNvGrpSpPr>
              <a:grpSpLocks/>
            </p:cNvGrpSpPr>
            <p:nvPr/>
          </p:nvGrpSpPr>
          <p:grpSpPr bwMode="auto">
            <a:xfrm>
              <a:off x="4236170" y="4372049"/>
              <a:ext cx="738187" cy="927100"/>
              <a:chOff x="3621" y="3114"/>
              <a:chExt cx="465" cy="584"/>
            </a:xfrm>
          </p:grpSpPr>
          <p:pic>
            <p:nvPicPr>
              <p:cNvPr id="79905" name="左右箭头 26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1" y="3114"/>
                <a:ext cx="465" cy="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906" name="Text Box 23"/>
              <p:cNvSpPr txBox="1">
                <a:spLocks noChangeArrowheads="1"/>
              </p:cNvSpPr>
              <p:nvPr/>
            </p:nvSpPr>
            <p:spPr bwMode="auto">
              <a:xfrm rot="-3356016">
                <a:off x="3563" y="3342"/>
                <a:ext cx="567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zh-CN" sz="2400" b="1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078533" y="1738739"/>
            <a:ext cx="2607558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弦、弧、圆心角的关系定理</a:t>
            </a:r>
          </a:p>
        </p:txBody>
      </p:sp>
      <p:sp>
        <p:nvSpPr>
          <p:cNvPr id="31" name="Text Box 81"/>
          <p:cNvSpPr txBox="1">
            <a:spLocks noChangeArrowheads="1"/>
          </p:cNvSpPr>
          <p:nvPr/>
        </p:nvSpPr>
        <p:spPr bwMode="auto">
          <a:xfrm>
            <a:off x="5096840" y="1512888"/>
            <a:ext cx="1811714" cy="369332"/>
          </a:xfrm>
          <a:prstGeom prst="rect">
            <a:avLst/>
          </a:prstGeom>
          <a:noFill/>
          <a:ln w="25400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在同圆或等圆中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4087894" y="691803"/>
            <a:ext cx="34192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概念：</a:t>
            </a:r>
            <a:r>
              <a:rPr lang="zh-CN" altLang="en-US" sz="24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顶点在圆心的角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541837" y="3060333"/>
            <a:ext cx="1903523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解题指导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277654" y="3947379"/>
            <a:ext cx="2884072" cy="830997"/>
          </a:xfrm>
          <a:prstGeom prst="rect">
            <a:avLst/>
          </a:prstGeom>
          <a:noFill/>
          <a:ln w="25400">
            <a:solidFill>
              <a:schemeClr val="tx2">
                <a:lumMod val="75000"/>
                <a:lumOff val="25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①注意前提条件；</a:t>
            </a:r>
            <a:endParaRPr lang="en-US" altLang="zh-CN" sz="2400" b="1">
              <a:solidFill>
                <a:prstClr val="black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②注意灵活转化</a:t>
            </a:r>
            <a:r>
              <a:rPr lang="en-US" sz="2400" b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.</a:t>
            </a:r>
            <a:endParaRPr lang="en-US" sz="1600" b="1" noProof="1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右箭头 35"/>
          <p:cNvSpPr/>
          <p:nvPr/>
        </p:nvSpPr>
        <p:spPr bwMode="auto">
          <a:xfrm>
            <a:off x="3166215" y="858838"/>
            <a:ext cx="488209" cy="2159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右箭头 36"/>
          <p:cNvSpPr/>
          <p:nvPr/>
        </p:nvSpPr>
        <p:spPr bwMode="auto">
          <a:xfrm>
            <a:off x="4161726" y="2154238"/>
            <a:ext cx="595312" cy="2159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下箭头 37"/>
          <p:cNvSpPr/>
          <p:nvPr/>
        </p:nvSpPr>
        <p:spPr bwMode="auto">
          <a:xfrm>
            <a:off x="2305215" y="2576215"/>
            <a:ext cx="269875" cy="4857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下箭头 38"/>
          <p:cNvSpPr/>
          <p:nvPr/>
        </p:nvSpPr>
        <p:spPr bwMode="auto">
          <a:xfrm>
            <a:off x="2305215" y="1245396"/>
            <a:ext cx="269875" cy="4857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下箭头 39"/>
          <p:cNvSpPr/>
          <p:nvPr/>
        </p:nvSpPr>
        <p:spPr bwMode="auto">
          <a:xfrm>
            <a:off x="2339679" y="3560565"/>
            <a:ext cx="269875" cy="36849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1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7348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srgbClr val="000000"/>
                </a:solidFill>
                <a:latin typeface="Times New Roman"/>
              </a:rPr>
              <a:t>课堂小结</a:t>
            </a:r>
          </a:p>
        </p:txBody>
      </p:sp>
      <p:sp>
        <p:nvSpPr>
          <p:cNvPr id="43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64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9" grpId="0" bldLvl="0" animBg="1"/>
      <p:bldP spid="31" grpId="0" bldLvl="0" animBg="1"/>
      <p:bldP spid="32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线连接符 6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140" name="文本框 7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课后作业</a:t>
            </a:r>
          </a:p>
        </p:txBody>
      </p:sp>
      <p:sp>
        <p:nvSpPr>
          <p:cNvPr id="11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等腰三角形 6"/>
          <p:cNvSpPr/>
          <p:nvPr>
            <p:custDataLst>
              <p:tags r:id="rId1"/>
            </p:custDataLst>
          </p:nvPr>
        </p:nvSpPr>
        <p:spPr bwMode="auto">
          <a:xfrm rot="16200000">
            <a:off x="1411753" y="1006007"/>
            <a:ext cx="3283208" cy="3057488"/>
          </a:xfrm>
          <a:prstGeom prst="triangle">
            <a:avLst/>
          </a:prstGeom>
          <a:solidFill>
            <a:srgbClr val="4276AA">
              <a:lumMod val="20000"/>
              <a:lumOff val="80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350">
              <a:solidFill>
                <a:prstClr val="black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 bwMode="auto">
          <a:xfrm>
            <a:off x="1524490" y="1662649"/>
            <a:ext cx="1744204" cy="1744205"/>
          </a:xfrm>
          <a:prstGeom prst="ellipse">
            <a:avLst/>
          </a:prstGeom>
          <a:solidFill>
            <a:srgbClr val="4276AA"/>
          </a:solidFill>
          <a:ln w="9525">
            <a:noFill/>
            <a:round/>
          </a:ln>
        </p:spPr>
        <p:txBody>
          <a:bodyPr vert="horz" wrap="square" lIns="67500" tIns="67500" rIns="67500" bIns="67500" anchor="ctr" anchorCtr="1" compatLnSpc="1">
            <a:norm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400" b="1" spc="300" dirty="0">
                <a:solidFill>
                  <a:srgbClr val="FFFFFF"/>
                </a:solidFill>
                <a:latin typeface="微软雅黑" panose="020B0503020204020204" pitchFamily="34" charset="-122"/>
                <a:cs typeface="+mn-ea"/>
                <a:sym typeface="Arial" panose="020B0604020202020204" pitchFamily="34" charset="0"/>
              </a:rPr>
              <a:t>作业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400" b="1" spc="300" dirty="0">
                <a:solidFill>
                  <a:srgbClr val="FFFFFF"/>
                </a:solidFill>
                <a:latin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4573961" y="1809730"/>
            <a:ext cx="101088" cy="531880"/>
          </a:xfrm>
          <a:prstGeom prst="round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350"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>
            <p:custDataLst>
              <p:tags r:id="rId4"/>
            </p:custDataLst>
          </p:nvPr>
        </p:nvSpPr>
        <p:spPr>
          <a:xfrm>
            <a:off x="4573961" y="2743716"/>
            <a:ext cx="101088" cy="531880"/>
          </a:xfrm>
          <a:prstGeom prst="roundRect">
            <a:avLst/>
          </a:prstGeom>
          <a:solidFill>
            <a:srgbClr val="40A693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350"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 bwMode="auto">
          <a:xfrm>
            <a:off x="4832033" y="1662694"/>
            <a:ext cx="1544955" cy="311944"/>
          </a:xfrm>
          <a:prstGeom prst="rect">
            <a:avLst/>
          </a:prstGeom>
          <a:noFill/>
        </p:spPr>
        <p:txBody>
          <a:bodyPr wrap="square" lIns="67500" tIns="67500" rIns="67500" bIns="0" anchor="b" anchorCtr="0">
            <a:no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spc="300" dirty="0">
                <a:solidFill>
                  <a:srgbClr val="178AA1">
                    <a:lumMod val="100000"/>
                  </a:srgbClr>
                </a:solidFill>
                <a:latin typeface="微软雅黑" panose="020B0503020204020204" pitchFamily="34" charset="-122"/>
                <a:cs typeface="+mn-ea"/>
                <a:sym typeface="Arial" panose="020B0604020202020204" pitchFamily="34" charset="0"/>
              </a:rPr>
              <a:t>教材作业</a:t>
            </a: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 bwMode="auto">
          <a:xfrm>
            <a:off x="4832350" y="1999615"/>
            <a:ext cx="3595370" cy="376555"/>
          </a:xfrm>
          <a:prstGeom prst="rect">
            <a:avLst/>
          </a:prstGeom>
          <a:noFill/>
        </p:spPr>
        <p:txBody>
          <a:bodyPr wrap="square" lIns="67500" tIns="0" rIns="67500" bIns="35100" anchor="ctr" anchorCtr="0">
            <a:no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spc="1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从课后习题中选取</a:t>
            </a: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 bwMode="auto">
          <a:xfrm>
            <a:off x="4832033" y="2596621"/>
            <a:ext cx="1545431" cy="311944"/>
          </a:xfrm>
          <a:prstGeom prst="rect">
            <a:avLst/>
          </a:prstGeom>
          <a:noFill/>
        </p:spPr>
        <p:txBody>
          <a:bodyPr wrap="square" lIns="67500" tIns="67500" rIns="67500" bIns="0" anchor="b" anchorCtr="0">
            <a:no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spc="300" dirty="0">
                <a:solidFill>
                  <a:srgbClr val="40A693">
                    <a:lumMod val="100000"/>
                  </a:srgbClr>
                </a:solidFill>
                <a:latin typeface="微软雅黑" panose="020B0503020204020204" pitchFamily="34" charset="-122"/>
                <a:cs typeface="+mn-ea"/>
                <a:sym typeface="Arial" panose="020B0604020202020204" pitchFamily="34" charset="0"/>
              </a:rPr>
              <a:t>自主安排</a:t>
            </a: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 bwMode="auto">
          <a:xfrm>
            <a:off x="4832033" y="2899039"/>
            <a:ext cx="3659505" cy="376714"/>
          </a:xfrm>
          <a:prstGeom prst="rect">
            <a:avLst/>
          </a:prstGeom>
          <a:noFill/>
        </p:spPr>
        <p:txBody>
          <a:bodyPr wrap="square" lIns="67500" tIns="0" rIns="67500" bIns="35100" anchor="ctr" anchorCtr="0">
            <a:no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spc="1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配套练习册练习</a:t>
            </a:r>
          </a:p>
        </p:txBody>
      </p:sp>
    </p:spTree>
    <p:extLst>
      <p:ext uri="{BB962C8B-B14F-4D97-AF65-F5344CB8AC3E}">
        <p14:creationId xmlns:p14="http://schemas.microsoft.com/office/powerpoint/2010/main" val="31594420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 2"/>
          <p:cNvSpPr txBox="1"/>
          <p:nvPr/>
        </p:nvSpPr>
        <p:spPr bwMode="auto">
          <a:xfrm>
            <a:off x="1382713" y="788988"/>
            <a:ext cx="7058025" cy="1216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3.  </a:t>
            </a:r>
            <a:r>
              <a:rPr lang="zh-CN" altLang="en-US" sz="2800" b="1" noProof="1">
                <a:solidFill>
                  <a:prstClr val="black"/>
                </a:solidFill>
                <a:latin typeface="Times New Roman" pitchFamily="18" charset="0"/>
                <a:ea typeface="楷体" pitchFamily="49" charset="-122"/>
                <a:sym typeface="Arial" pitchFamily="34" charset="0"/>
              </a:rPr>
              <a:t>理解</a:t>
            </a:r>
            <a:r>
              <a:rPr lang="zh-CN" altLang="en-US" sz="2800" b="1" noProof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圆心角、弧、弦</a:t>
            </a:r>
            <a:r>
              <a:rPr lang="zh-CN" altLang="en-US" sz="2800" b="1" noProof="1">
                <a:solidFill>
                  <a:prstClr val="black"/>
                </a:solidFill>
                <a:latin typeface="Times New Roman" pitchFamily="18" charset="0"/>
                <a:ea typeface="楷体" pitchFamily="49" charset="-122"/>
              </a:rPr>
              <a:t>之间关系定理中的“在同圆或等圆”条件的意义</a:t>
            </a:r>
            <a:r>
              <a:rPr lang="zh-CN" altLang="zh-CN" sz="2800" b="1" noProof="1">
                <a:solidFill>
                  <a:prstClr val="black"/>
                </a:solidFill>
                <a:latin typeface="Times New Roman" pitchFamily="18" charset="0"/>
                <a:ea typeface="楷体" pitchFamily="49" charset="-122"/>
              </a:rPr>
              <a:t>.</a:t>
            </a:r>
            <a:endParaRPr lang="zh-CN" altLang="zh-CN" sz="2800" dirty="0">
              <a:solidFill>
                <a:prstClr val="black"/>
              </a:solidFill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49155" name="TextBox 9"/>
          <p:cNvSpPr txBox="1">
            <a:spLocks noChangeArrowheads="1"/>
          </p:cNvSpPr>
          <p:nvPr/>
        </p:nvSpPr>
        <p:spPr bwMode="auto">
          <a:xfrm>
            <a:off x="8210550" y="3989388"/>
            <a:ext cx="461963" cy="98425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156" name="矩形 11"/>
          <p:cNvSpPr>
            <a:spLocks noChangeArrowheads="1"/>
          </p:cNvSpPr>
          <p:nvPr/>
        </p:nvSpPr>
        <p:spPr bwMode="auto">
          <a:xfrm>
            <a:off x="379413" y="3498850"/>
            <a:ext cx="7453312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fontAlgn="base">
              <a:lnSpc>
                <a:spcPct val="130000"/>
              </a:lnSpc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1. </a:t>
            </a:r>
            <a:r>
              <a:rPr lang="zh-CN" altLang="zh-CN" sz="2800" b="1" dirty="0">
                <a:solidFill>
                  <a:prstClr val="black"/>
                </a:solidFill>
                <a:ea typeface="楷体" panose="02010609060101010101" pitchFamily="49" charset="-122"/>
              </a:rPr>
              <a:t>理解</a:t>
            </a:r>
            <a:r>
              <a:rPr lang="zh-CN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圆心角</a:t>
            </a:r>
            <a:r>
              <a:rPr lang="zh-CN" altLang="zh-CN" sz="2800" b="1" dirty="0">
                <a:solidFill>
                  <a:prstClr val="black"/>
                </a:solidFill>
                <a:ea typeface="楷体" panose="02010609060101010101" pitchFamily="49" charset="-122"/>
              </a:rPr>
              <a:t>的概念，掌握圆的中心对称性和旋转不变性</a:t>
            </a:r>
            <a:r>
              <a:rPr lang="en-US" altLang="zh-CN" sz="2800" b="1" dirty="0">
                <a:solidFill>
                  <a:prstClr val="black"/>
                </a:solidFill>
                <a:ea typeface="楷体" panose="02010609060101010101" pitchFamily="49" charset="-122"/>
              </a:rPr>
              <a:t>.</a:t>
            </a:r>
          </a:p>
        </p:txBody>
      </p:sp>
      <p:sp>
        <p:nvSpPr>
          <p:cNvPr id="49160" name="矩形 2"/>
          <p:cNvSpPr>
            <a:spLocks noChangeArrowheads="1"/>
          </p:cNvSpPr>
          <p:nvPr/>
        </p:nvSpPr>
        <p:spPr bwMode="auto">
          <a:xfrm>
            <a:off x="876300" y="2141538"/>
            <a:ext cx="7427913" cy="1150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fontAlgn="base">
              <a:lnSpc>
                <a:spcPct val="130000"/>
              </a:lnSpc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2. 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sym typeface="微软雅黑" pitchFamily="34" charset="-122"/>
              </a:rPr>
              <a:t>探索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sym typeface="微软雅黑" pitchFamily="34" charset="-122"/>
              </a:rPr>
              <a:t>圆心角、弧、弦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sym typeface="微软雅黑" pitchFamily="34" charset="-122"/>
              </a:rPr>
              <a:t>之间关系定理并利用其解决相关问题</a:t>
            </a:r>
            <a:r>
              <a:rPr lang="en-US" altLang="zh-CN" sz="2800" b="1" dirty="0">
                <a:solidFill>
                  <a:prstClr val="black"/>
                </a:solidFill>
                <a:ea typeface="楷体" panose="02010609060101010101" pitchFamily="49" charset="-122"/>
                <a:sym typeface="微软雅黑" pitchFamily="34" charset="-122"/>
              </a:rPr>
              <a:t>.</a:t>
            </a:r>
            <a:endParaRPr lang="zh-CN" altLang="zh-CN" sz="2800" b="1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cxnSp>
        <p:nvCxnSpPr>
          <p:cNvPr id="13" name="直线连接符 14"/>
          <p:cNvCxnSpPr/>
          <p:nvPr/>
        </p:nvCxnSpPr>
        <p:spPr>
          <a:xfrm>
            <a:off x="12700" y="45730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03" name="文本框 18"/>
          <p:cNvSpPr txBox="1">
            <a:spLocks noChangeArrowheads="1"/>
          </p:cNvSpPr>
          <p:nvPr/>
        </p:nvSpPr>
        <p:spPr bwMode="auto">
          <a:xfrm>
            <a:off x="552450" y="-20538"/>
            <a:ext cx="14668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</a:rPr>
              <a:t>素养目标</a:t>
            </a:r>
          </a:p>
        </p:txBody>
      </p:sp>
      <p:sp>
        <p:nvSpPr>
          <p:cNvPr id="15" name="Freeform 74"/>
          <p:cNvSpPr>
            <a:spLocks noChangeAspect="1" noEditPoints="1"/>
          </p:cNvSpPr>
          <p:nvPr/>
        </p:nvSpPr>
        <p:spPr bwMode="auto">
          <a:xfrm>
            <a:off x="157163" y="54075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327025" y="788988"/>
            <a:ext cx="8355013" cy="4100512"/>
            <a:chOff x="-24" y="1154"/>
            <a:chExt cx="13160" cy="6455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-24" y="7557"/>
              <a:ext cx="11952" cy="7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肘形连接符 20"/>
            <p:cNvCxnSpPr/>
            <p:nvPr/>
          </p:nvCxnSpPr>
          <p:spPr>
            <a:xfrm rot="5400000">
              <a:off x="10458" y="5371"/>
              <a:ext cx="3709" cy="768"/>
            </a:xfrm>
            <a:prstGeom prst="bentConnector3">
              <a:avLst>
                <a:gd name="adj1" fmla="val 36460"/>
              </a:avLst>
            </a:prstGeom>
            <a:ln w="57150">
              <a:solidFill>
                <a:srgbClr val="0B5F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连接符 21"/>
            <p:cNvCxnSpPr/>
            <p:nvPr/>
          </p:nvCxnSpPr>
          <p:spPr>
            <a:xfrm rot="5400000">
              <a:off x="10887" y="2963"/>
              <a:ext cx="4058" cy="4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B5FD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813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49156" grpId="0" animBg="1"/>
      <p:bldP spid="491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文本框 3">
            <a:extLst>
              <a:ext uri="{FF2B5EF4-FFF2-40B4-BE49-F238E27FC236}">
                <a16:creationId xmlns:a16="http://schemas.microsoft.com/office/drawing/2014/main" xmlns="" id="{232BA969-4E05-427C-B908-4DD42DFF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27" y="1419225"/>
            <a:ext cx="783419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>
                <a:solidFill>
                  <a:srgbClr val="FF6600"/>
                </a:solidFill>
                <a:latin typeface="+mn-ea"/>
                <a:ea typeface="+mn-ea"/>
                <a:cs typeface="Xingkai SC"/>
              </a:rPr>
              <a:t>七彩课堂  伴你成长</a:t>
            </a:r>
          </a:p>
        </p:txBody>
      </p:sp>
    </p:spTree>
    <p:extLst>
      <p:ext uri="{BB962C8B-B14F-4D97-AF65-F5344CB8AC3E}">
        <p14:creationId xmlns:p14="http://schemas.microsoft.com/office/powerpoint/2010/main" val="3974425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87413" y="1393825"/>
            <a:ext cx="7747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【</a:t>
            </a:r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思考</a:t>
            </a:r>
            <a:r>
              <a:rPr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圆是中心对称图形吗</a:t>
            </a: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?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它的对称中心在哪里</a:t>
            </a: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?</a:t>
            </a:r>
          </a:p>
        </p:txBody>
      </p:sp>
      <p:sp>
        <p:nvSpPr>
          <p:cNvPr id="56323" name="Oval 5"/>
          <p:cNvSpPr>
            <a:spLocks noChangeArrowheads="1"/>
          </p:cNvSpPr>
          <p:nvPr/>
        </p:nvSpPr>
        <p:spPr bwMode="auto">
          <a:xfrm>
            <a:off x="4040188" y="2466975"/>
            <a:ext cx="1836737" cy="18383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36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6" name="Oval 6"/>
          <p:cNvSpPr/>
          <p:nvPr/>
        </p:nvSpPr>
        <p:spPr>
          <a:xfrm>
            <a:off x="4028927" y="2457301"/>
            <a:ext cx="1836737" cy="1838325"/>
          </a:xfrm>
          <a:prstGeom prst="ellipse">
            <a:avLst/>
          </a:prstGeom>
          <a:noFill/>
          <a:ln w="28575" cap="flat" cmpd="sng">
            <a:solidFill>
              <a:srgbClr val="FFFF00"/>
            </a:solidFill>
            <a:prstDash val="dash"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1350" noProof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</a:p>
        </p:txBody>
      </p:sp>
      <p:sp>
        <p:nvSpPr>
          <p:cNvPr id="56325" name="Oval 11"/>
          <p:cNvSpPr>
            <a:spLocks noChangeArrowheads="1"/>
          </p:cNvSpPr>
          <p:nvPr/>
        </p:nvSpPr>
        <p:spPr bwMode="auto">
          <a:xfrm>
            <a:off x="4937125" y="3354388"/>
            <a:ext cx="53975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cxnSp>
        <p:nvCxnSpPr>
          <p:cNvPr id="12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27" name="文本框 18"/>
          <p:cNvSpPr txBox="1">
            <a:spLocks noChangeArrowheads="1"/>
          </p:cNvSpPr>
          <p:nvPr/>
        </p:nvSpPr>
        <p:spPr bwMode="auto">
          <a:xfrm>
            <a:off x="527050" y="-12700"/>
            <a:ext cx="14589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Segoe Print" pitchFamily="2" charset="0"/>
              </a:rPr>
              <a:t>探究新知</a:t>
            </a:r>
          </a:p>
        </p:txBody>
      </p:sp>
      <p:sp>
        <p:nvSpPr>
          <p:cNvPr id="14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4381500" y="749300"/>
            <a:ext cx="2039938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圆心角的概念</a:t>
            </a:r>
          </a:p>
        </p:txBody>
      </p:sp>
      <p:grpSp>
        <p:nvGrpSpPr>
          <p:cNvPr id="16" name="组合 18"/>
          <p:cNvGrpSpPr>
            <a:grpSpLocks/>
          </p:cNvGrpSpPr>
          <p:nvPr/>
        </p:nvGrpSpPr>
        <p:grpSpPr bwMode="auto">
          <a:xfrm>
            <a:off x="2616200" y="785813"/>
            <a:ext cx="1619250" cy="423862"/>
            <a:chOff x="2212975" y="741217"/>
            <a:chExt cx="1685925" cy="434649"/>
          </a:xfrm>
        </p:grpSpPr>
        <p:sp>
          <p:nvSpPr>
            <p:cNvPr id="17" name="圆角矩形 16"/>
            <p:cNvSpPr/>
            <p:nvPr/>
          </p:nvSpPr>
          <p:spPr>
            <a:xfrm>
              <a:off x="2212975" y="741217"/>
              <a:ext cx="1685925" cy="39720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kumimoji="1"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56333" name="矩形 1"/>
            <p:cNvSpPr>
              <a:spLocks noChangeArrowheads="1"/>
            </p:cNvSpPr>
            <p:nvPr/>
          </p:nvSpPr>
          <p:spPr bwMode="auto">
            <a:xfrm>
              <a:off x="2267141" y="779887"/>
              <a:ext cx="1577340" cy="39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>
                  <a:solidFill>
                    <a:srgbClr val="FFFFFF"/>
                  </a:solidFill>
                  <a:ea typeface="黑体" pitchFamily="49" charset="-122"/>
                </a:rPr>
                <a:t>知识点 </a:t>
              </a:r>
              <a:r>
                <a:rPr lang="en-US" altLang="zh-CN" sz="2400" b="1">
                  <a:solidFill>
                    <a:srgbClr val="FFFFFF"/>
                  </a:solidFill>
                  <a:ea typeface="黑体" pitchFamily="49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ea typeface="黑体" pitchFamily="49" charset="-122"/>
              </a:endParaRPr>
            </a:p>
          </p:txBody>
        </p:sp>
      </p:grpSp>
      <p:pic>
        <p:nvPicPr>
          <p:cNvPr id="18" name="图片 17" descr="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103">
            <a:off x="7474091" y="3118160"/>
            <a:ext cx="1319195" cy="176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8319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30726" grpId="0" animBg="1"/>
      <p:bldP spid="307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613400" y="2624138"/>
            <a:ext cx="2946400" cy="5064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zh-CN" altLang="en-US" sz="27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圆是</a:t>
            </a:r>
            <a:r>
              <a:rPr kumimoji="1" lang="zh-CN" altLang="en-US" sz="27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中心对称</a:t>
            </a:r>
            <a:r>
              <a:rPr kumimoji="1" lang="zh-CN" altLang="en-US" sz="27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图形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308100" y="1998663"/>
            <a:ext cx="2847975" cy="2197100"/>
            <a:chOff x="1927" y="1706"/>
            <a:chExt cx="2708" cy="2112"/>
          </a:xfrm>
        </p:grpSpPr>
        <p:grpSp>
          <p:nvGrpSpPr>
            <p:cNvPr id="57353" name="Group 2"/>
            <p:cNvGrpSpPr>
              <a:grpSpLocks/>
            </p:cNvGrpSpPr>
            <p:nvPr/>
          </p:nvGrpSpPr>
          <p:grpSpPr bwMode="auto">
            <a:xfrm rot="-10700678">
              <a:off x="2290" y="1706"/>
              <a:ext cx="2112" cy="2112"/>
              <a:chOff x="1776" y="1152"/>
              <a:chExt cx="2112" cy="2112"/>
            </a:xfrm>
          </p:grpSpPr>
          <p:sp>
            <p:nvSpPr>
              <p:cNvPr id="57360" name="Oval 3"/>
              <p:cNvSpPr>
                <a:spLocks noChangeArrowheads="1"/>
              </p:cNvSpPr>
              <p:nvPr/>
            </p:nvSpPr>
            <p:spPr bwMode="auto">
              <a:xfrm>
                <a:off x="1776" y="1152"/>
                <a:ext cx="2112" cy="21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361" name="Rectangle 4"/>
              <p:cNvSpPr>
                <a:spLocks noChangeArrowheads="1"/>
              </p:cNvSpPr>
              <p:nvPr/>
            </p:nvSpPr>
            <p:spPr bwMode="auto">
              <a:xfrm>
                <a:off x="2681" y="1678"/>
                <a:ext cx="310" cy="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4500">
                    <a:solidFill>
                      <a:prstClr val="black"/>
                    </a:solidFill>
                    <a:ea typeface="宋体" panose="02010600030101010101" pitchFamily="2" charset="-122"/>
                  </a:rPr>
                  <a:t>.</a:t>
                </a:r>
              </a:p>
            </p:txBody>
          </p:sp>
          <p:sp>
            <p:nvSpPr>
              <p:cNvPr id="57362" name="Arc 5"/>
              <p:cNvSpPr>
                <a:spLocks noChangeArrowheads="1"/>
              </p:cNvSpPr>
              <p:nvPr/>
            </p:nvSpPr>
            <p:spPr bwMode="auto">
              <a:xfrm>
                <a:off x="2832" y="1152"/>
                <a:ext cx="1056" cy="1056"/>
              </a:xfrm>
              <a:custGeom>
                <a:avLst/>
                <a:gdLst>
                  <a:gd name="T0" fmla="*/ 0 w 21600"/>
                  <a:gd name="T1" fmla="*/ 0 h 21600"/>
                  <a:gd name="T2" fmla="*/ 1056 w 21600"/>
                  <a:gd name="T3" fmla="*/ 1056 h 21600"/>
                  <a:gd name="T4" fmla="*/ 0 w 21600"/>
                  <a:gd name="T5" fmla="*/ 0 h 21600"/>
                  <a:gd name="T6" fmla="*/ 1056 w 21600"/>
                  <a:gd name="T7" fmla="*/ 1056 h 21600"/>
                  <a:gd name="T8" fmla="*/ 0 w 21600"/>
                  <a:gd name="T9" fmla="*/ 1056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363" name="Arc 6"/>
              <p:cNvSpPr>
                <a:spLocks noChangeArrowheads="1"/>
              </p:cNvSpPr>
              <p:nvPr/>
            </p:nvSpPr>
            <p:spPr bwMode="auto">
              <a:xfrm rot="10800000" flipV="1">
                <a:off x="1776" y="1152"/>
                <a:ext cx="1056" cy="1056"/>
              </a:xfrm>
              <a:custGeom>
                <a:avLst/>
                <a:gdLst>
                  <a:gd name="T0" fmla="*/ 0 w 21600"/>
                  <a:gd name="T1" fmla="*/ 0 h 21600"/>
                  <a:gd name="T2" fmla="*/ 1056 w 21600"/>
                  <a:gd name="T3" fmla="*/ 1056 h 21600"/>
                  <a:gd name="T4" fmla="*/ 0 w 21600"/>
                  <a:gd name="T5" fmla="*/ 0 h 21600"/>
                  <a:gd name="T6" fmla="*/ 1056 w 21600"/>
                  <a:gd name="T7" fmla="*/ 1056 h 21600"/>
                  <a:gd name="T8" fmla="*/ 0 w 21600"/>
                  <a:gd name="T9" fmla="*/ 1056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635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364" name="Arc 7"/>
              <p:cNvSpPr>
                <a:spLocks noChangeArrowheads="1"/>
              </p:cNvSpPr>
              <p:nvPr/>
            </p:nvSpPr>
            <p:spPr bwMode="auto">
              <a:xfrm flipV="1">
                <a:off x="2832" y="2208"/>
                <a:ext cx="1056" cy="1056"/>
              </a:xfrm>
              <a:custGeom>
                <a:avLst/>
                <a:gdLst>
                  <a:gd name="T0" fmla="*/ 0 w 21600"/>
                  <a:gd name="T1" fmla="*/ 0 h 21600"/>
                  <a:gd name="T2" fmla="*/ 1056 w 21600"/>
                  <a:gd name="T3" fmla="*/ 1056 h 21600"/>
                  <a:gd name="T4" fmla="*/ 0 w 21600"/>
                  <a:gd name="T5" fmla="*/ 0 h 21600"/>
                  <a:gd name="T6" fmla="*/ 1056 w 21600"/>
                  <a:gd name="T7" fmla="*/ 1056 h 21600"/>
                  <a:gd name="T8" fmla="*/ 0 w 21600"/>
                  <a:gd name="T9" fmla="*/ 1056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635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365" name="Arc 8"/>
              <p:cNvSpPr>
                <a:spLocks noChangeArrowheads="1"/>
              </p:cNvSpPr>
              <p:nvPr/>
            </p:nvSpPr>
            <p:spPr bwMode="auto">
              <a:xfrm rot="-10786978">
                <a:off x="1776" y="2208"/>
                <a:ext cx="1056" cy="1056"/>
              </a:xfrm>
              <a:custGeom>
                <a:avLst/>
                <a:gdLst>
                  <a:gd name="T0" fmla="*/ 0 w 21600"/>
                  <a:gd name="T1" fmla="*/ 0 h 21600"/>
                  <a:gd name="T2" fmla="*/ 1056 w 21600"/>
                  <a:gd name="T3" fmla="*/ 1056 h 21600"/>
                  <a:gd name="T4" fmla="*/ 0 w 21600"/>
                  <a:gd name="T5" fmla="*/ 0 h 21600"/>
                  <a:gd name="T6" fmla="*/ 1056 w 21600"/>
                  <a:gd name="T7" fmla="*/ 1056 h 21600"/>
                  <a:gd name="T8" fmla="*/ 0 w 21600"/>
                  <a:gd name="T9" fmla="*/ 1056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635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366" name="Text Box 9"/>
              <p:cNvSpPr txBox="1">
                <a:spLocks noChangeArrowheads="1"/>
              </p:cNvSpPr>
              <p:nvPr/>
            </p:nvSpPr>
            <p:spPr bwMode="auto">
              <a:xfrm>
                <a:off x="2786" y="2186"/>
                <a:ext cx="480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>
                    <a:solidFill>
                      <a:prstClr val="black"/>
                    </a:solidFill>
                    <a:latin typeface="Times New Roman" pitchFamily="18" charset="0"/>
                  </a:rPr>
                  <a:t>O</a:t>
                </a:r>
              </a:p>
            </p:txBody>
          </p:sp>
        </p:grpSp>
        <p:grpSp>
          <p:nvGrpSpPr>
            <p:cNvPr id="57354" name="Group 22"/>
            <p:cNvGrpSpPr>
              <a:grpSpLocks/>
            </p:cNvGrpSpPr>
            <p:nvPr/>
          </p:nvGrpSpPr>
          <p:grpSpPr bwMode="auto">
            <a:xfrm>
              <a:off x="1927" y="2432"/>
              <a:ext cx="2708" cy="620"/>
              <a:chOff x="1927" y="2432"/>
              <a:chExt cx="2708" cy="620"/>
            </a:xfrm>
          </p:grpSpPr>
          <p:sp>
            <p:nvSpPr>
              <p:cNvPr id="57355" name="Rectangle 12"/>
              <p:cNvSpPr>
                <a:spLocks noChangeArrowheads="1"/>
              </p:cNvSpPr>
              <p:nvPr/>
            </p:nvSpPr>
            <p:spPr bwMode="auto">
              <a:xfrm>
                <a:off x="1927" y="2659"/>
                <a:ext cx="331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>
                    <a:solidFill>
                      <a:prstClr val="black"/>
                    </a:solidFill>
                    <a:ea typeface="宋体" panose="02010600030101010101" pitchFamily="2" charset="-122"/>
                  </a:rPr>
                  <a:t>A</a:t>
                </a:r>
              </a:p>
            </p:txBody>
          </p:sp>
          <p:sp>
            <p:nvSpPr>
              <p:cNvPr id="57356" name="Line 10"/>
              <p:cNvSpPr>
                <a:spLocks noChangeShapeType="1"/>
              </p:cNvSpPr>
              <p:nvPr/>
            </p:nvSpPr>
            <p:spPr bwMode="auto">
              <a:xfrm rot="166410" flipV="1">
                <a:off x="2290" y="2704"/>
                <a:ext cx="211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357" name="Rectangle 11"/>
              <p:cNvSpPr>
                <a:spLocks noChangeArrowheads="1"/>
              </p:cNvSpPr>
              <p:nvPr/>
            </p:nvSpPr>
            <p:spPr bwMode="auto">
              <a:xfrm rot="-257397">
                <a:off x="4377" y="2637"/>
                <a:ext cx="258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>
                    <a:solidFill>
                      <a:prstClr val="black"/>
                    </a:solidFill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57358" name="Text Box 13"/>
              <p:cNvSpPr txBox="1">
                <a:spLocks noChangeArrowheads="1"/>
              </p:cNvSpPr>
              <p:nvPr/>
            </p:nvSpPr>
            <p:spPr bwMode="auto">
              <a:xfrm>
                <a:off x="3334" y="2432"/>
                <a:ext cx="672" cy="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>
                    <a:solidFill>
                      <a:prstClr val="black"/>
                    </a:solidFill>
                    <a:latin typeface="Times New Roman" pitchFamily="18" charset="0"/>
                  </a:rPr>
                  <a:t>180°</a:t>
                </a:r>
              </a:p>
            </p:txBody>
          </p:sp>
          <p:sp>
            <p:nvSpPr>
              <p:cNvPr id="57359" name="Arc 15"/>
              <p:cNvSpPr>
                <a:spLocks noChangeArrowheads="1"/>
              </p:cNvSpPr>
              <p:nvPr/>
            </p:nvSpPr>
            <p:spPr bwMode="auto">
              <a:xfrm rot="13629048" flipH="1">
                <a:off x="3103" y="2468"/>
                <a:ext cx="435" cy="442"/>
              </a:xfrm>
              <a:custGeom>
                <a:avLst/>
                <a:gdLst>
                  <a:gd name="T0" fmla="*/ 435 w 33364"/>
                  <a:gd name="T1" fmla="*/ 400 h 36694"/>
                  <a:gd name="T2" fmla="*/ 282 w 33364"/>
                  <a:gd name="T3" fmla="*/ 442 h 36694"/>
                  <a:gd name="T4" fmla="*/ 0 w 33364"/>
                  <a:gd name="T5" fmla="*/ 182 h 36694"/>
                  <a:gd name="T6" fmla="*/ 80 w 33364"/>
                  <a:gd name="T7" fmla="*/ 0 h 36694"/>
                  <a:gd name="T8" fmla="*/ 435 w 33364"/>
                  <a:gd name="T9" fmla="*/ 400 h 36694"/>
                  <a:gd name="T10" fmla="*/ 282 w 33364"/>
                  <a:gd name="T11" fmla="*/ 442 h 36694"/>
                  <a:gd name="T12" fmla="*/ 0 w 33364"/>
                  <a:gd name="T13" fmla="*/ 182 h 36694"/>
                  <a:gd name="T14" fmla="*/ 80 w 33364"/>
                  <a:gd name="T15" fmla="*/ 0 h 36694"/>
                  <a:gd name="T16" fmla="*/ 282 w 33364"/>
                  <a:gd name="T17" fmla="*/ 182 h 366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364" h="36694" fill="none">
                    <a:moveTo>
                      <a:pt x="33363" y="33209"/>
                    </a:moveTo>
                    <a:cubicBezTo>
                      <a:pt x="29861" y="35483"/>
                      <a:pt x="25775" y="36693"/>
                      <a:pt x="21600" y="36694"/>
                    </a:cubicBezTo>
                    <a:cubicBezTo>
                      <a:pt x="9670" y="36694"/>
                      <a:pt x="0" y="27023"/>
                      <a:pt x="0" y="15094"/>
                    </a:cubicBezTo>
                    <a:cubicBezTo>
                      <a:pt x="-1" y="9452"/>
                      <a:pt x="2206" y="4035"/>
                      <a:pt x="6149" y="0"/>
                    </a:cubicBezTo>
                  </a:path>
                  <a:path w="33364" h="36694" stroke="0">
                    <a:moveTo>
                      <a:pt x="33363" y="33209"/>
                    </a:moveTo>
                    <a:cubicBezTo>
                      <a:pt x="29861" y="35483"/>
                      <a:pt x="25775" y="36693"/>
                      <a:pt x="21600" y="36694"/>
                    </a:cubicBezTo>
                    <a:cubicBezTo>
                      <a:pt x="9670" y="36694"/>
                      <a:pt x="0" y="27023"/>
                      <a:pt x="0" y="15094"/>
                    </a:cubicBezTo>
                    <a:cubicBezTo>
                      <a:pt x="-1" y="9452"/>
                      <a:pt x="2206" y="4035"/>
                      <a:pt x="6149" y="0"/>
                    </a:cubicBezTo>
                    <a:lnTo>
                      <a:pt x="21600" y="15094"/>
                    </a:lnTo>
                    <a:lnTo>
                      <a:pt x="33363" y="33209"/>
                    </a:lnTo>
                    <a:close/>
                  </a:path>
                </a:pathLst>
              </a:custGeom>
              <a:noFill/>
              <a:ln w="254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611560" y="495300"/>
            <a:ext cx="7797800" cy="1385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en-US" altLang="zh-CN" sz="28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【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观察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】</a:t>
            </a:r>
            <a:r>
              <a:rPr kumimoji="1" lang="en-US" altLang="zh-CN" sz="2800" b="1" dirty="0">
                <a:solidFill>
                  <a:prstClr val="black"/>
                </a:solidFill>
                <a:ea typeface="黑体" panose="02010600030101010101" pitchFamily="49" charset="-122"/>
              </a:rPr>
              <a:t>1.</a:t>
            </a:r>
            <a:r>
              <a:rPr kumimoji="1" lang="zh-CN" altLang="en-US" sz="2800" b="1" dirty="0">
                <a:solidFill>
                  <a:prstClr val="black"/>
                </a:solidFill>
                <a:ea typeface="楷体" panose="02010609060101010101" pitchFamily="49" charset="-122"/>
              </a:rPr>
              <a:t>将圆绕圆心旋转</a:t>
            </a:r>
            <a:r>
              <a:rPr kumimoji="1" lang="en-US" altLang="zh-CN" sz="2800" b="1" dirty="0">
                <a:solidFill>
                  <a:prstClr val="black"/>
                </a:solidFill>
                <a:ea typeface="楷体" panose="02010609060101010101" pitchFamily="49" charset="-122"/>
              </a:rPr>
              <a:t>180°</a:t>
            </a:r>
            <a:r>
              <a:rPr kumimoji="1" lang="zh-CN" altLang="en-US" sz="2800" b="1" dirty="0">
                <a:solidFill>
                  <a:prstClr val="black"/>
                </a:solidFill>
                <a:ea typeface="楷体" panose="02010609060101010101" pitchFamily="49" charset="-122"/>
              </a:rPr>
              <a:t>后，得到的图形与原图形重合吗？由此你得到什么结论呢？</a:t>
            </a:r>
          </a:p>
        </p:txBody>
      </p:sp>
      <p:cxnSp>
        <p:nvCxnSpPr>
          <p:cNvPr id="19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350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589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Segoe Print" pitchFamily="2" charset="0"/>
              </a:rPr>
              <a:t>探究新知</a:t>
            </a:r>
          </a:p>
        </p:txBody>
      </p:sp>
      <p:sp>
        <p:nvSpPr>
          <p:cNvPr id="21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>
            <p:custDataLst>
              <p:tags r:id="rId1"/>
            </p:custDataLst>
          </p:nvPr>
        </p:nvSpPr>
        <p:spPr bwMode="auto">
          <a:xfrm rot="16671352">
            <a:off x="4572794" y="2267744"/>
            <a:ext cx="425450" cy="1185862"/>
          </a:xfrm>
          <a:custGeom>
            <a:avLst/>
            <a:gdLst>
              <a:gd name="connsiteX0" fmla="*/ 78819 w 507046"/>
              <a:gd name="connsiteY0" fmla="*/ 0 h 1012823"/>
              <a:gd name="connsiteX1" fmla="*/ 351143 w 507046"/>
              <a:gd name="connsiteY1" fmla="*/ 661756 h 1012823"/>
              <a:gd name="connsiteX2" fmla="*/ 352928 w 507046"/>
              <a:gd name="connsiteY2" fmla="*/ 682692 h 1012823"/>
              <a:gd name="connsiteX3" fmla="*/ 507046 w 507046"/>
              <a:gd name="connsiteY3" fmla="*/ 558037 h 1012823"/>
              <a:gd name="connsiteX4" fmla="*/ 450290 w 507046"/>
              <a:gd name="connsiteY4" fmla="*/ 669074 h 1012823"/>
              <a:gd name="connsiteX5" fmla="*/ 451200 w 507046"/>
              <a:gd name="connsiteY5" fmla="*/ 668561 h 1012823"/>
              <a:gd name="connsiteX6" fmla="*/ 308990 w 507046"/>
              <a:gd name="connsiteY6" fmla="*/ 947127 h 1012823"/>
              <a:gd name="connsiteX7" fmla="*/ 288030 w 507046"/>
              <a:gd name="connsiteY7" fmla="*/ 985618 h 1012823"/>
              <a:gd name="connsiteX8" fmla="*/ 252322 w 507046"/>
              <a:gd name="connsiteY8" fmla="*/ 1012823 h 1012823"/>
              <a:gd name="connsiteX9" fmla="*/ 251308 w 507046"/>
              <a:gd name="connsiteY9" fmla="*/ 1012642 h 1012823"/>
              <a:gd name="connsiteX10" fmla="*/ 222820 w 507046"/>
              <a:gd name="connsiteY10" fmla="*/ 997710 h 1012823"/>
              <a:gd name="connsiteX11" fmla="*/ 214725 w 507046"/>
              <a:gd name="connsiteY11" fmla="*/ 985508 h 1012823"/>
              <a:gd name="connsiteX12" fmla="*/ 209599 w 507046"/>
              <a:gd name="connsiteY12" fmla="*/ 975991 h 1012823"/>
              <a:gd name="connsiteX13" fmla="*/ 0 w 507046"/>
              <a:gd name="connsiteY13" fmla="*/ 560664 h 1012823"/>
              <a:gd name="connsiteX14" fmla="*/ 152770 w 507046"/>
              <a:gd name="connsiteY14" fmla="*/ 685198 h 1012823"/>
              <a:gd name="connsiteX15" fmla="*/ 163961 w 507046"/>
              <a:gd name="connsiteY15" fmla="*/ 628636 h 1012823"/>
              <a:gd name="connsiteX16" fmla="*/ 78819 w 507046"/>
              <a:gd name="connsiteY16" fmla="*/ 0 h 101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046" h="1012823">
                <a:moveTo>
                  <a:pt x="78819" y="0"/>
                </a:moveTo>
                <a:cubicBezTo>
                  <a:pt x="108965" y="38039"/>
                  <a:pt x="310773" y="323523"/>
                  <a:pt x="351143" y="661756"/>
                </a:cubicBezTo>
                <a:lnTo>
                  <a:pt x="352928" y="682692"/>
                </a:lnTo>
                <a:lnTo>
                  <a:pt x="507046" y="558037"/>
                </a:lnTo>
                <a:lnTo>
                  <a:pt x="450290" y="669074"/>
                </a:lnTo>
                <a:lnTo>
                  <a:pt x="451200" y="668561"/>
                </a:lnTo>
                <a:lnTo>
                  <a:pt x="308990" y="947127"/>
                </a:lnTo>
                <a:lnTo>
                  <a:pt x="288030" y="985618"/>
                </a:lnTo>
                <a:cubicBezTo>
                  <a:pt x="278142" y="1003775"/>
                  <a:pt x="265220" y="1012842"/>
                  <a:pt x="252322" y="1012823"/>
                </a:cubicBezTo>
                <a:cubicBezTo>
                  <a:pt x="251984" y="1012822"/>
                  <a:pt x="251644" y="1012815"/>
                  <a:pt x="251308" y="1012642"/>
                </a:cubicBezTo>
                <a:cubicBezTo>
                  <a:pt x="241382" y="1013115"/>
                  <a:pt x="231421" y="1008114"/>
                  <a:pt x="222820" y="997710"/>
                </a:cubicBezTo>
                <a:cubicBezTo>
                  <a:pt x="219953" y="994242"/>
                  <a:pt x="217238" y="990174"/>
                  <a:pt x="214725" y="985508"/>
                </a:cubicBezTo>
                <a:lnTo>
                  <a:pt x="209599" y="975991"/>
                </a:lnTo>
                <a:lnTo>
                  <a:pt x="0" y="560664"/>
                </a:lnTo>
                <a:lnTo>
                  <a:pt x="152770" y="685198"/>
                </a:lnTo>
                <a:lnTo>
                  <a:pt x="163961" y="628636"/>
                </a:lnTo>
                <a:cubicBezTo>
                  <a:pt x="195646" y="433014"/>
                  <a:pt x="184384" y="197460"/>
                  <a:pt x="78819" y="0"/>
                </a:cubicBez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bIns="81000" anchor="b">
            <a:normAutofit/>
          </a:bodyPr>
          <a:lstStyle/>
          <a:p>
            <a:pPr algn="ctr">
              <a:defRPr/>
            </a:pPr>
            <a:endParaRPr lang="en-US" sz="2400" kern="0" dirty="0">
              <a:solidFill>
                <a:sysClr val="window" lastClr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3939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2"/>
          <p:cNvSpPr txBox="1">
            <a:spLocks noChangeArrowheads="1"/>
          </p:cNvSpPr>
          <p:nvPr/>
        </p:nvSpPr>
        <p:spPr bwMode="auto">
          <a:xfrm>
            <a:off x="233363" y="488950"/>
            <a:ext cx="86026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en-US" altLang="zh-CN" sz="2800" b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        2.</a:t>
            </a:r>
            <a:r>
              <a:rPr kumimoji="1" lang="zh-CN" altLang="en-US" sz="2800" b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把圆绕圆心旋转任意一个角度呢？仍与原来的圆重合吗？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786313" y="1616075"/>
            <a:ext cx="1982787" cy="2055813"/>
            <a:chOff x="2018" y="1298"/>
            <a:chExt cx="1996" cy="1996"/>
          </a:xfrm>
        </p:grpSpPr>
        <p:grpSp>
          <p:nvGrpSpPr>
            <p:cNvPr id="58379" name="Group 3"/>
            <p:cNvGrpSpPr>
              <a:grpSpLocks/>
            </p:cNvGrpSpPr>
            <p:nvPr/>
          </p:nvGrpSpPr>
          <p:grpSpPr bwMode="auto">
            <a:xfrm>
              <a:off x="2018" y="1298"/>
              <a:ext cx="1996" cy="1996"/>
              <a:chOff x="1631" y="1344"/>
              <a:chExt cx="1996" cy="1996"/>
            </a:xfrm>
          </p:grpSpPr>
          <p:sp>
            <p:nvSpPr>
              <p:cNvPr id="58384" name="Oval 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91" cy="91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385" name="Text Box 5"/>
              <p:cNvSpPr txBox="1">
                <a:spLocks noChangeArrowheads="1"/>
              </p:cNvSpPr>
              <p:nvPr/>
            </p:nvSpPr>
            <p:spPr bwMode="auto">
              <a:xfrm>
                <a:off x="2290" y="2341"/>
                <a:ext cx="483" cy="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3000" b="1">
                    <a:solidFill>
                      <a:prstClr val="black"/>
                    </a:solidFill>
                    <a:latin typeface="Times New Roman" pitchFamily="18" charset="0"/>
                    <a:ea typeface="楷体_GB2312" pitchFamily="49" charset="-122"/>
                  </a:rPr>
                  <a:t>O</a:t>
                </a:r>
              </a:p>
            </p:txBody>
          </p:sp>
          <p:sp>
            <p:nvSpPr>
              <p:cNvPr id="58386" name="Oval 6"/>
              <p:cNvSpPr>
                <a:spLocks noChangeArrowheads="1"/>
              </p:cNvSpPr>
              <p:nvPr/>
            </p:nvSpPr>
            <p:spPr bwMode="auto">
              <a:xfrm>
                <a:off x="1631" y="1344"/>
                <a:ext cx="1996" cy="19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8380" name="Line 7"/>
            <p:cNvSpPr>
              <a:spLocks noChangeShapeType="1"/>
            </p:cNvSpPr>
            <p:nvPr/>
          </p:nvSpPr>
          <p:spPr bwMode="auto">
            <a:xfrm>
              <a:off x="3016" y="2295"/>
              <a:ext cx="977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381" name="Line 8"/>
            <p:cNvSpPr>
              <a:spLocks noChangeShapeType="1"/>
            </p:cNvSpPr>
            <p:nvPr/>
          </p:nvSpPr>
          <p:spPr bwMode="auto">
            <a:xfrm flipV="1">
              <a:off x="3016" y="1570"/>
              <a:ext cx="680" cy="726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382" name="Text Box 9"/>
            <p:cNvSpPr txBox="1">
              <a:spLocks noChangeArrowheads="1"/>
            </p:cNvSpPr>
            <p:nvPr/>
          </p:nvSpPr>
          <p:spPr bwMode="auto">
            <a:xfrm>
              <a:off x="3107" y="1854"/>
              <a:ext cx="398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l-GR" altLang="zh-CN" sz="3000" b="1">
                  <a:solidFill>
                    <a:prstClr val="black"/>
                  </a:solidFill>
                  <a:latin typeface="Times New Roman" pitchFamily="18" charset="0"/>
                  <a:ea typeface="楷体_GB2312" pitchFamily="49" charset="-122"/>
                </a:rPr>
                <a:t>α</a:t>
              </a:r>
            </a:p>
          </p:txBody>
        </p:sp>
        <p:sp>
          <p:nvSpPr>
            <p:cNvPr id="58383" name="Freeform 10"/>
            <p:cNvSpPr>
              <a:spLocks noChangeArrowheads="1"/>
            </p:cNvSpPr>
            <p:nvPr/>
          </p:nvSpPr>
          <p:spPr bwMode="auto">
            <a:xfrm>
              <a:off x="3334" y="1933"/>
              <a:ext cx="211" cy="363"/>
            </a:xfrm>
            <a:custGeom>
              <a:avLst/>
              <a:gdLst>
                <a:gd name="T0" fmla="*/ 181 w 211"/>
                <a:gd name="T1" fmla="*/ 363 h 363"/>
                <a:gd name="T2" fmla="*/ 181 w 211"/>
                <a:gd name="T3" fmla="*/ 91 h 363"/>
                <a:gd name="T4" fmla="*/ 0 w 211"/>
                <a:gd name="T5" fmla="*/ 0 h 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" h="363">
                  <a:moveTo>
                    <a:pt x="181" y="363"/>
                  </a:moveTo>
                  <a:cubicBezTo>
                    <a:pt x="196" y="257"/>
                    <a:pt x="211" y="151"/>
                    <a:pt x="181" y="91"/>
                  </a:cubicBezTo>
                  <a:cubicBezTo>
                    <a:pt x="151" y="31"/>
                    <a:pt x="30" y="15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1614488" y="4175125"/>
            <a:ext cx="6169025" cy="5238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zh-CN" altLang="en-US" sz="28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圆是</a:t>
            </a:r>
            <a:r>
              <a:rPr kumimoji="1"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旋转对称</a:t>
            </a:r>
            <a:r>
              <a:rPr kumimoji="1" lang="zh-CN" altLang="en-US" sz="28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图形，具有旋转不变性</a:t>
            </a:r>
            <a:r>
              <a:rPr kumimoji="1" lang="en-US" altLang="zh-CN" sz="28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.</a:t>
            </a:r>
            <a:endParaRPr kumimoji="1" lang="zh-CN" altLang="en-US" sz="2800" dirty="0">
              <a:solidFill>
                <a:prstClr val="black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8373" name="Oval 3"/>
          <p:cNvSpPr>
            <a:spLocks noChangeArrowheads="1"/>
          </p:cNvSpPr>
          <p:nvPr/>
        </p:nvSpPr>
        <p:spPr bwMode="auto">
          <a:xfrm>
            <a:off x="2160588" y="1724025"/>
            <a:ext cx="1836737" cy="18367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36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2160588" y="1724025"/>
            <a:ext cx="1836737" cy="1836738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</a:p>
        </p:txBody>
      </p:sp>
      <p:sp>
        <p:nvSpPr>
          <p:cNvPr id="58375" name="Oval 8"/>
          <p:cNvSpPr>
            <a:spLocks noChangeArrowheads="1"/>
          </p:cNvSpPr>
          <p:nvPr/>
        </p:nvSpPr>
        <p:spPr bwMode="auto">
          <a:xfrm>
            <a:off x="3059113" y="2587625"/>
            <a:ext cx="107950" cy="1095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7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589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Segoe Print" pitchFamily="2" charset="0"/>
              </a:rPr>
              <a:t>探究新知</a:t>
            </a:r>
          </a:p>
        </p:txBody>
      </p:sp>
      <p:sp>
        <p:nvSpPr>
          <p:cNvPr id="19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942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9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3"/>
          <p:cNvGrpSpPr>
            <a:grpSpLocks/>
          </p:cNvGrpSpPr>
          <p:nvPr/>
        </p:nvGrpSpPr>
        <p:grpSpPr bwMode="auto">
          <a:xfrm>
            <a:off x="2127250" y="1689100"/>
            <a:ext cx="2111375" cy="1782763"/>
            <a:chOff x="1927" y="1752"/>
            <a:chExt cx="1814" cy="1497"/>
          </a:xfrm>
        </p:grpSpPr>
        <p:sp>
          <p:nvSpPr>
            <p:cNvPr id="59411" name="Oval 4"/>
            <p:cNvSpPr>
              <a:spLocks noChangeArrowheads="1"/>
            </p:cNvSpPr>
            <p:nvPr/>
          </p:nvSpPr>
          <p:spPr bwMode="auto">
            <a:xfrm>
              <a:off x="1927" y="1752"/>
              <a:ext cx="1497" cy="1497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100" b="1">
                  <a:solidFill>
                    <a:prstClr val="black"/>
                  </a:solidFill>
                  <a:ea typeface="宋体" panose="02010600030101010101" pitchFamily="2" charset="-122"/>
                </a:rPr>
                <a:t>       </a:t>
              </a:r>
              <a:r>
                <a:rPr lang="en-US" altLang="zh-CN" sz="4500" b="1">
                  <a:solidFill>
                    <a:prstClr val="black"/>
                  </a:solidFill>
                  <a:ea typeface="宋体" panose="02010600030101010101" pitchFamily="2" charset="-122"/>
                </a:rPr>
                <a:t>·</a:t>
              </a:r>
            </a:p>
          </p:txBody>
        </p:sp>
        <p:sp>
          <p:nvSpPr>
            <p:cNvPr id="59412" name="Text Box 5"/>
            <p:cNvSpPr txBox="1">
              <a:spLocks noChangeArrowheads="1"/>
            </p:cNvSpPr>
            <p:nvPr/>
          </p:nvSpPr>
          <p:spPr bwMode="auto">
            <a:xfrm>
              <a:off x="2360" y="2198"/>
              <a:ext cx="816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100" b="1" i="1">
                  <a:solidFill>
                    <a:srgbClr val="FF0000"/>
                  </a:solidFill>
                  <a:latin typeface="Times New Roman" pitchFamily="18" charset="0"/>
                </a:rPr>
                <a:t>   O</a:t>
              </a:r>
            </a:p>
          </p:txBody>
        </p:sp>
        <p:sp>
          <p:nvSpPr>
            <p:cNvPr id="59413" name="Text Box 6"/>
            <p:cNvSpPr txBox="1">
              <a:spLocks noChangeArrowheads="1"/>
            </p:cNvSpPr>
            <p:nvPr/>
          </p:nvSpPr>
          <p:spPr bwMode="auto">
            <a:xfrm>
              <a:off x="3312" y="2784"/>
              <a:ext cx="42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100" b="1" i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59414" name="Text Box 7"/>
            <p:cNvSpPr txBox="1">
              <a:spLocks noChangeArrowheads="1"/>
            </p:cNvSpPr>
            <p:nvPr/>
          </p:nvSpPr>
          <p:spPr bwMode="auto">
            <a:xfrm>
              <a:off x="3216" y="1824"/>
              <a:ext cx="480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100" b="1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zh-CN" sz="2100" b="1" i="1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9415" name="Line 8"/>
            <p:cNvSpPr>
              <a:spLocks noChangeShapeType="1"/>
            </p:cNvSpPr>
            <p:nvPr/>
          </p:nvSpPr>
          <p:spPr bwMode="auto">
            <a:xfrm>
              <a:off x="2677" y="2511"/>
              <a:ext cx="635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416" name="Line 9"/>
            <p:cNvSpPr>
              <a:spLocks noChangeShapeType="1"/>
            </p:cNvSpPr>
            <p:nvPr/>
          </p:nvSpPr>
          <p:spPr bwMode="auto">
            <a:xfrm flipV="1">
              <a:off x="2677" y="2057"/>
              <a:ext cx="590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9395" name="Group 31"/>
          <p:cNvGrpSpPr>
            <a:grpSpLocks/>
          </p:cNvGrpSpPr>
          <p:nvPr/>
        </p:nvGrpSpPr>
        <p:grpSpPr bwMode="auto">
          <a:xfrm>
            <a:off x="4721225" y="1620838"/>
            <a:ext cx="2085975" cy="2179637"/>
            <a:chOff x="1104" y="1872"/>
            <a:chExt cx="1776" cy="1778"/>
          </a:xfrm>
        </p:grpSpPr>
        <p:sp>
          <p:nvSpPr>
            <p:cNvPr id="59407" name="Oval 32"/>
            <p:cNvSpPr>
              <a:spLocks noChangeArrowheads="1"/>
            </p:cNvSpPr>
            <p:nvPr/>
          </p:nvSpPr>
          <p:spPr bwMode="auto">
            <a:xfrm>
              <a:off x="1104" y="1872"/>
              <a:ext cx="1497" cy="1497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100" b="1">
                  <a:solidFill>
                    <a:prstClr val="black"/>
                  </a:solidFill>
                  <a:ea typeface="宋体" panose="02010600030101010101" pitchFamily="2" charset="-122"/>
                </a:rPr>
                <a:t>       </a:t>
              </a:r>
              <a:r>
                <a:rPr lang="en-US" altLang="zh-CN" sz="4500" b="1">
                  <a:solidFill>
                    <a:prstClr val="black"/>
                  </a:solidFill>
                  <a:ea typeface="宋体" panose="02010600030101010101" pitchFamily="2" charset="-122"/>
                </a:rPr>
                <a:t>·</a:t>
              </a:r>
            </a:p>
          </p:txBody>
        </p:sp>
        <p:sp>
          <p:nvSpPr>
            <p:cNvPr id="59408" name="Text Box 33"/>
            <p:cNvSpPr txBox="1">
              <a:spLocks noChangeArrowheads="1"/>
            </p:cNvSpPr>
            <p:nvPr/>
          </p:nvSpPr>
          <p:spPr bwMode="auto">
            <a:xfrm>
              <a:off x="1788" y="2365"/>
              <a:ext cx="816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100" b="1" i="1">
                  <a:solidFill>
                    <a:srgbClr val="FF0000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59409" name="Text Box 34"/>
            <p:cNvSpPr txBox="1">
              <a:spLocks noChangeArrowheads="1"/>
            </p:cNvSpPr>
            <p:nvPr/>
          </p:nvSpPr>
          <p:spPr bwMode="auto">
            <a:xfrm>
              <a:off x="1392" y="3312"/>
              <a:ext cx="429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100" b="1" i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59410" name="Text Box 35"/>
            <p:cNvSpPr txBox="1">
              <a:spLocks noChangeArrowheads="1"/>
            </p:cNvSpPr>
            <p:nvPr/>
          </p:nvSpPr>
          <p:spPr bwMode="auto">
            <a:xfrm>
              <a:off x="2400" y="2880"/>
              <a:ext cx="48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100" b="1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zh-CN" sz="2100" b="1" i="1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sp>
        <p:nvSpPr>
          <p:cNvPr id="59396" name="Line 36"/>
          <p:cNvSpPr>
            <a:spLocks noChangeShapeType="1"/>
          </p:cNvSpPr>
          <p:nvPr/>
        </p:nvSpPr>
        <p:spPr bwMode="auto">
          <a:xfrm>
            <a:off x="5630863" y="2546350"/>
            <a:ext cx="750887" cy="42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397" name="Line 37"/>
          <p:cNvSpPr>
            <a:spLocks noChangeShapeType="1"/>
          </p:cNvSpPr>
          <p:nvPr/>
        </p:nvSpPr>
        <p:spPr bwMode="auto">
          <a:xfrm flipH="1">
            <a:off x="5299075" y="2546350"/>
            <a:ext cx="322263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3593" name="Picture 57" descr="2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487613"/>
            <a:ext cx="30003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94" name="Picture 58" descr="2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2439988"/>
            <a:ext cx="3016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5" name="Text Box 59"/>
          <p:cNvSpPr txBox="1">
            <a:spLocks noChangeArrowheads="1"/>
          </p:cNvSpPr>
          <p:nvPr/>
        </p:nvSpPr>
        <p:spPr bwMode="auto">
          <a:xfrm>
            <a:off x="977900" y="592138"/>
            <a:ext cx="6991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zh-CN" altLang="en-US" sz="2800" b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观察在⊙</a:t>
            </a:r>
            <a:r>
              <a:rPr kumimoji="1" lang="en-US" altLang="zh-CN" sz="2800" b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O</a:t>
            </a:r>
            <a:r>
              <a:rPr kumimoji="1" lang="zh-CN" altLang="en-US" sz="2800" b="1" dirty="0">
                <a:solidFill>
                  <a:prstClr val="black"/>
                </a:solidFill>
                <a:latin typeface="Times New Roman"/>
                <a:ea typeface="楷体" panose="02010609060101010101" pitchFamily="49" charset="-122"/>
              </a:rPr>
              <a:t>中，这些角有什么共同特点？</a:t>
            </a:r>
          </a:p>
        </p:txBody>
      </p:sp>
      <p:sp>
        <p:nvSpPr>
          <p:cNvPr id="193596" name="Text Box 60"/>
          <p:cNvSpPr txBox="1"/>
          <p:nvPr/>
        </p:nvSpPr>
        <p:spPr>
          <a:xfrm>
            <a:off x="2535238" y="4114800"/>
            <a:ext cx="3379787" cy="5238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顶点在</a:t>
            </a:r>
            <a:r>
              <a:rPr lang="zh-CN" altLang="en-US" sz="2800" b="1" noProof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圆心</a:t>
            </a:r>
            <a:r>
              <a:rPr lang="zh-CN" altLang="en-US" sz="2800" b="1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上</a:t>
            </a:r>
            <a:endParaRPr lang="en-US" altLang="zh-CN" sz="2800" b="1" noProof="1">
              <a:solidFill>
                <a:prstClr val="black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5" name="弧形 24"/>
          <p:cNvSpPr/>
          <p:nvPr/>
        </p:nvSpPr>
        <p:spPr bwMode="auto">
          <a:xfrm>
            <a:off x="3113088" y="2493963"/>
            <a:ext cx="53975" cy="374650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弧形 25"/>
          <p:cNvSpPr/>
          <p:nvPr/>
        </p:nvSpPr>
        <p:spPr bwMode="auto">
          <a:xfrm rot="8319563">
            <a:off x="5491163" y="2436813"/>
            <a:ext cx="428625" cy="214312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5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05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589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Segoe Print" pitchFamily="2" charset="0"/>
              </a:rPr>
              <a:t>探究新知</a:t>
            </a:r>
          </a:p>
        </p:txBody>
      </p:sp>
      <p:sp>
        <p:nvSpPr>
          <p:cNvPr id="37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514904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38138" y="673100"/>
            <a:ext cx="8488362" cy="249396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7989888" y="1501775"/>
            <a:ext cx="265112" cy="628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2800" b="1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grpSp>
        <p:nvGrpSpPr>
          <p:cNvPr id="60420" name="Group 8"/>
          <p:cNvGrpSpPr>
            <a:grpSpLocks/>
          </p:cNvGrpSpPr>
          <p:nvPr/>
        </p:nvGrpSpPr>
        <p:grpSpPr bwMode="auto">
          <a:xfrm>
            <a:off x="6426200" y="1203325"/>
            <a:ext cx="1828800" cy="1828800"/>
            <a:chOff x="3552" y="1008"/>
            <a:chExt cx="1536" cy="1536"/>
          </a:xfrm>
        </p:grpSpPr>
        <p:sp>
          <p:nvSpPr>
            <p:cNvPr id="54275" name="Oval 9"/>
            <p:cNvSpPr>
              <a:spLocks noChangeArrowheads="1"/>
            </p:cNvSpPr>
            <p:nvPr/>
          </p:nvSpPr>
          <p:spPr bwMode="auto">
            <a:xfrm>
              <a:off x="3552" y="1008"/>
              <a:ext cx="1536" cy="1536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800" b="1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54276" name="Text Box 10"/>
            <p:cNvSpPr txBox="1">
              <a:spLocks noChangeArrowheads="1"/>
            </p:cNvSpPr>
            <p:nvPr/>
          </p:nvSpPr>
          <p:spPr bwMode="auto">
            <a:xfrm>
              <a:off x="4167" y="1851"/>
              <a:ext cx="37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altLang="zh-CN" sz="2800" b="1" i="1" dirty="0">
                  <a:solidFill>
                    <a:prstClr val="white"/>
                  </a:solidFill>
                  <a:latin typeface="Times New Roman"/>
                </a:rPr>
                <a:t>O</a:t>
              </a:r>
            </a:p>
          </p:txBody>
        </p:sp>
      </p:grpSp>
      <p:grpSp>
        <p:nvGrpSpPr>
          <p:cNvPr id="60421" name="Group 11"/>
          <p:cNvGrpSpPr>
            <a:grpSpLocks/>
          </p:cNvGrpSpPr>
          <p:nvPr/>
        </p:nvGrpSpPr>
        <p:grpSpPr bwMode="auto">
          <a:xfrm>
            <a:off x="7340600" y="974725"/>
            <a:ext cx="1485900" cy="1143000"/>
            <a:chOff x="4320" y="816"/>
            <a:chExt cx="1248" cy="960"/>
          </a:xfrm>
        </p:grpSpPr>
        <p:sp>
          <p:nvSpPr>
            <p:cNvPr id="54278" name="Line 12"/>
            <p:cNvSpPr>
              <a:spLocks noChangeShapeType="1"/>
            </p:cNvSpPr>
            <p:nvPr/>
          </p:nvSpPr>
          <p:spPr bwMode="auto">
            <a:xfrm>
              <a:off x="4320" y="1776"/>
              <a:ext cx="1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800" b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279" name="Line 13"/>
            <p:cNvSpPr>
              <a:spLocks noChangeShapeType="1"/>
            </p:cNvSpPr>
            <p:nvPr/>
          </p:nvSpPr>
          <p:spPr bwMode="auto">
            <a:xfrm flipV="1">
              <a:off x="4320" y="816"/>
              <a:ext cx="96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800" b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54280" name="Text Box 14"/>
          <p:cNvSpPr txBox="1">
            <a:spLocks noChangeArrowheads="1"/>
          </p:cNvSpPr>
          <p:nvPr/>
        </p:nvSpPr>
        <p:spPr bwMode="auto">
          <a:xfrm>
            <a:off x="8299450" y="2149475"/>
            <a:ext cx="423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i="1" dirty="0">
                <a:solidFill>
                  <a:prstClr val="white"/>
                </a:solidFill>
                <a:latin typeface="Times New Roman"/>
              </a:rPr>
              <a:t>A</a:t>
            </a:r>
          </a:p>
        </p:txBody>
      </p:sp>
      <p:sp>
        <p:nvSpPr>
          <p:cNvPr id="54281" name="Text Box 15"/>
          <p:cNvSpPr txBox="1">
            <a:spLocks noChangeArrowheads="1"/>
          </p:cNvSpPr>
          <p:nvPr/>
        </p:nvSpPr>
        <p:spPr bwMode="auto">
          <a:xfrm>
            <a:off x="7785100" y="1006475"/>
            <a:ext cx="423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i="1" dirty="0">
                <a:solidFill>
                  <a:prstClr val="white"/>
                </a:solidFill>
                <a:latin typeface="Times New Roman"/>
              </a:rPr>
              <a:t>B</a:t>
            </a:r>
          </a:p>
        </p:txBody>
      </p:sp>
      <p:sp>
        <p:nvSpPr>
          <p:cNvPr id="54282" name="Text Box 18"/>
          <p:cNvSpPr txBox="1">
            <a:spLocks noChangeArrowheads="1"/>
          </p:cNvSpPr>
          <p:nvPr/>
        </p:nvSpPr>
        <p:spPr bwMode="auto">
          <a:xfrm>
            <a:off x="8242300" y="1463675"/>
            <a:ext cx="504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i="1" dirty="0">
                <a:solidFill>
                  <a:prstClr val="white"/>
                </a:solidFill>
                <a:latin typeface="Times New Roman"/>
              </a:rPr>
              <a:t>M</a:t>
            </a: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750888" y="673100"/>
            <a:ext cx="8307387" cy="652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en-US" altLang="zh-CN" sz="2800" b="1" dirty="0">
                <a:solidFill>
                  <a:prstClr val="white"/>
                </a:solidFill>
                <a:ea typeface="宋体" panose="02010600030101010101" pitchFamily="2" charset="-122"/>
              </a:rPr>
              <a:t>1. </a:t>
            </a:r>
            <a:r>
              <a:rPr kumimoji="1" lang="zh-CN" altLang="en-US" sz="2800" b="1" dirty="0">
                <a:solidFill>
                  <a:prstClr val="white"/>
                </a:solidFill>
                <a:ea typeface="宋体" panose="02010600030101010101" pitchFamily="2" charset="-122"/>
              </a:rPr>
              <a:t>圆心角：</a:t>
            </a:r>
            <a:r>
              <a:rPr kumimoji="1" lang="zh-CN" altLang="en-US" sz="2800" b="1" dirty="0">
                <a:solidFill>
                  <a:srgbClr val="FFFF00"/>
                </a:solidFill>
                <a:ea typeface="宋体" panose="02010600030101010101" pitchFamily="2" charset="-122"/>
              </a:rPr>
              <a:t>顶点在圆心</a:t>
            </a:r>
            <a:r>
              <a:rPr kumimoji="1" lang="zh-CN" altLang="en-US" sz="2800" b="1" dirty="0">
                <a:solidFill>
                  <a:prstClr val="white"/>
                </a:solidFill>
                <a:ea typeface="宋体" panose="02010600030101010101" pitchFamily="2" charset="-122"/>
              </a:rPr>
              <a:t>的角，如</a:t>
            </a:r>
            <a:r>
              <a:rPr kumimoji="1" lang="zh-CN" altLang="zh-CN" sz="2800" b="1" dirty="0">
                <a:solidFill>
                  <a:prstClr val="white"/>
                </a:solidFill>
                <a:ea typeface="宋体" panose="02010600030101010101" pitchFamily="2" charset="-122"/>
              </a:rPr>
              <a:t>∠</a:t>
            </a:r>
            <a:r>
              <a:rPr kumimoji="1" lang="en-US" altLang="zh-CN" sz="2800" b="1" i="1" dirty="0">
                <a:solidFill>
                  <a:prstClr val="white"/>
                </a:solidFill>
                <a:ea typeface="宋体" panose="02010600030101010101" pitchFamily="2" charset="-122"/>
              </a:rPr>
              <a:t>AOB .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747713" y="2409825"/>
            <a:ext cx="5322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Times New Roman"/>
              </a:rPr>
              <a:t>3. </a:t>
            </a:r>
            <a:r>
              <a:rPr lang="zh-CN" altLang="en-US" sz="2800" b="1" dirty="0">
                <a:solidFill>
                  <a:prstClr val="white"/>
                </a:solidFill>
                <a:latin typeface="Times New Roman"/>
              </a:rPr>
              <a:t>圆心角 </a:t>
            </a:r>
            <a:r>
              <a:rPr lang="zh-CN" altLang="zh-CN" sz="2800" b="1" dirty="0">
                <a:solidFill>
                  <a:prstClr val="white"/>
                </a:solidFill>
                <a:latin typeface="Times New Roman"/>
              </a:rPr>
              <a:t>∠</a:t>
            </a:r>
            <a:r>
              <a:rPr lang="en-US" altLang="zh-CN" sz="2800" b="1" i="1" dirty="0">
                <a:solidFill>
                  <a:prstClr val="white"/>
                </a:solidFill>
                <a:latin typeface="Times New Roman"/>
              </a:rPr>
              <a:t>AOB</a:t>
            </a:r>
            <a:r>
              <a:rPr lang="zh-CN" altLang="en-US" sz="2800" b="1" dirty="0">
                <a:solidFill>
                  <a:prstClr val="white"/>
                </a:solidFill>
                <a:latin typeface="Times New Roman"/>
              </a:rPr>
              <a:t>所对的</a:t>
            </a:r>
            <a:r>
              <a:rPr lang="zh-CN" altLang="en-US" sz="2800" b="1" dirty="0">
                <a:solidFill>
                  <a:srgbClr val="FFFF00"/>
                </a:solidFill>
                <a:latin typeface="Times New Roman"/>
              </a:rPr>
              <a:t>弦为</a:t>
            </a:r>
            <a:r>
              <a:rPr lang="en-US" altLang="zh-CN" sz="2800" b="1" i="1" dirty="0">
                <a:solidFill>
                  <a:srgbClr val="FFFF00"/>
                </a:solidFill>
                <a:latin typeface="Times New Roman"/>
              </a:rPr>
              <a:t>AB</a:t>
            </a:r>
            <a:r>
              <a:rPr lang="en-US" altLang="zh-CN" sz="2800" b="1" dirty="0">
                <a:solidFill>
                  <a:prstClr val="white"/>
                </a:solidFill>
                <a:latin typeface="Times New Roman"/>
              </a:rPr>
              <a:t>.</a:t>
            </a:r>
            <a:endParaRPr lang="zh-CN" altLang="en-US" sz="2800" b="1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55" name="Arc 23"/>
          <p:cNvSpPr>
            <a:spLocks noChangeArrowheads="1"/>
          </p:cNvSpPr>
          <p:nvPr/>
        </p:nvSpPr>
        <p:spPr bwMode="auto">
          <a:xfrm rot="21462748">
            <a:off x="7747000" y="1479550"/>
            <a:ext cx="508000" cy="695325"/>
          </a:xfrm>
          <a:custGeom>
            <a:avLst/>
            <a:gdLst>
              <a:gd name="T0" fmla="*/ 10487 w 21534"/>
              <a:gd name="T1" fmla="*/ 0 h 18883"/>
              <a:gd name="T2" fmla="*/ 21533 w 21534"/>
              <a:gd name="T3" fmla="*/ 17191 h 18883"/>
              <a:gd name="T4" fmla="*/ 10487 w 21534"/>
              <a:gd name="T5" fmla="*/ 0 h 18883"/>
              <a:gd name="T6" fmla="*/ 21533 w 21534"/>
              <a:gd name="T7" fmla="*/ 17191 h 18883"/>
              <a:gd name="T8" fmla="*/ 0 w 21534"/>
              <a:gd name="T9" fmla="*/ 18883 h 18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34" h="18883" fill="none">
                <a:moveTo>
                  <a:pt x="10487" y="0"/>
                </a:moveTo>
                <a:cubicBezTo>
                  <a:pt x="16818" y="3516"/>
                  <a:pt x="20966" y="9971"/>
                  <a:pt x="21533" y="17191"/>
                </a:cubicBezTo>
              </a:path>
              <a:path w="21534" h="18883" stroke="0">
                <a:moveTo>
                  <a:pt x="10487" y="0"/>
                </a:moveTo>
                <a:cubicBezTo>
                  <a:pt x="16818" y="3516"/>
                  <a:pt x="20966" y="9971"/>
                  <a:pt x="21533" y="17191"/>
                </a:cubicBezTo>
                <a:lnTo>
                  <a:pt x="0" y="1888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2800" b="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6" name="Arc 24"/>
          <p:cNvSpPr>
            <a:spLocks noChangeArrowheads="1"/>
          </p:cNvSpPr>
          <p:nvPr/>
        </p:nvSpPr>
        <p:spPr bwMode="auto">
          <a:xfrm rot="21462748">
            <a:off x="7740650" y="1489075"/>
            <a:ext cx="506413" cy="696913"/>
          </a:xfrm>
          <a:custGeom>
            <a:avLst/>
            <a:gdLst>
              <a:gd name="T0" fmla="*/ 10487 w 21534"/>
              <a:gd name="T1" fmla="*/ 0 h 18883"/>
              <a:gd name="T2" fmla="*/ 21533 w 21534"/>
              <a:gd name="T3" fmla="*/ 17191 h 18883"/>
              <a:gd name="T4" fmla="*/ 10487 w 21534"/>
              <a:gd name="T5" fmla="*/ 0 h 18883"/>
              <a:gd name="T6" fmla="*/ 21533 w 21534"/>
              <a:gd name="T7" fmla="*/ 17191 h 18883"/>
              <a:gd name="T8" fmla="*/ 0 w 21534"/>
              <a:gd name="T9" fmla="*/ 18883 h 18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34" h="18883" fill="none">
                <a:moveTo>
                  <a:pt x="10487" y="0"/>
                </a:moveTo>
                <a:cubicBezTo>
                  <a:pt x="16818" y="3516"/>
                  <a:pt x="20966" y="9971"/>
                  <a:pt x="21533" y="17191"/>
                </a:cubicBezTo>
              </a:path>
              <a:path w="21534" h="18883" stroke="0">
                <a:moveTo>
                  <a:pt x="10487" y="0"/>
                </a:moveTo>
                <a:cubicBezTo>
                  <a:pt x="16818" y="3516"/>
                  <a:pt x="20966" y="9971"/>
                  <a:pt x="21533" y="17191"/>
                </a:cubicBezTo>
                <a:lnTo>
                  <a:pt x="0" y="1888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2800" b="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7" name="Arc 25"/>
          <p:cNvSpPr>
            <a:spLocks noChangeArrowheads="1"/>
          </p:cNvSpPr>
          <p:nvPr/>
        </p:nvSpPr>
        <p:spPr bwMode="auto">
          <a:xfrm rot="21462748">
            <a:off x="7751763" y="1489075"/>
            <a:ext cx="508000" cy="696913"/>
          </a:xfrm>
          <a:custGeom>
            <a:avLst/>
            <a:gdLst>
              <a:gd name="T0" fmla="*/ 10487 w 21534"/>
              <a:gd name="T1" fmla="*/ 0 h 18883"/>
              <a:gd name="T2" fmla="*/ 21533 w 21534"/>
              <a:gd name="T3" fmla="*/ 17191 h 18883"/>
              <a:gd name="T4" fmla="*/ 10487 w 21534"/>
              <a:gd name="T5" fmla="*/ 0 h 18883"/>
              <a:gd name="T6" fmla="*/ 21533 w 21534"/>
              <a:gd name="T7" fmla="*/ 17191 h 18883"/>
              <a:gd name="T8" fmla="*/ 0 w 21534"/>
              <a:gd name="T9" fmla="*/ 18883 h 18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34" h="18883" fill="none">
                <a:moveTo>
                  <a:pt x="10487" y="0"/>
                </a:moveTo>
                <a:cubicBezTo>
                  <a:pt x="16818" y="3516"/>
                  <a:pt x="20966" y="9971"/>
                  <a:pt x="21533" y="17191"/>
                </a:cubicBezTo>
              </a:path>
              <a:path w="21534" h="18883" stroke="0">
                <a:moveTo>
                  <a:pt x="10487" y="0"/>
                </a:moveTo>
                <a:cubicBezTo>
                  <a:pt x="16818" y="3516"/>
                  <a:pt x="20966" y="9971"/>
                  <a:pt x="21533" y="17191"/>
                </a:cubicBezTo>
                <a:lnTo>
                  <a:pt x="0" y="18883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2800" b="1">
              <a:solidFill>
                <a:prstClr val="black"/>
              </a:solidFill>
              <a:latin typeface="Times New Roman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305345" y="967432"/>
            <a:ext cx="1485900" cy="1143000"/>
            <a:chOff x="4416" y="912"/>
            <a:chExt cx="1248" cy="960"/>
          </a:xfrm>
        </p:grpSpPr>
        <p:sp>
          <p:nvSpPr>
            <p:cNvPr id="54289" name="Line 27"/>
            <p:cNvSpPr>
              <a:spLocks noChangeShapeType="1"/>
            </p:cNvSpPr>
            <p:nvPr/>
          </p:nvSpPr>
          <p:spPr bwMode="auto">
            <a:xfrm>
              <a:off x="4416" y="1872"/>
              <a:ext cx="12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800" b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290" name="Line 28"/>
            <p:cNvSpPr>
              <a:spLocks noChangeShapeType="1"/>
            </p:cNvSpPr>
            <p:nvPr/>
          </p:nvSpPr>
          <p:spPr bwMode="auto">
            <a:xfrm flipV="1">
              <a:off x="4416" y="912"/>
              <a:ext cx="96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800" b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294563" y="974725"/>
            <a:ext cx="1485900" cy="1143000"/>
            <a:chOff x="4416" y="912"/>
            <a:chExt cx="1248" cy="960"/>
          </a:xfrm>
        </p:grpSpPr>
        <p:sp>
          <p:nvSpPr>
            <p:cNvPr id="54292" name="Line 30"/>
            <p:cNvSpPr>
              <a:spLocks noChangeShapeType="1"/>
            </p:cNvSpPr>
            <p:nvPr/>
          </p:nvSpPr>
          <p:spPr bwMode="auto">
            <a:xfrm>
              <a:off x="4416" y="1872"/>
              <a:ext cx="12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800" b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293" name="Line 31"/>
            <p:cNvSpPr>
              <a:spLocks noChangeShapeType="1"/>
            </p:cNvSpPr>
            <p:nvPr/>
          </p:nvSpPr>
          <p:spPr bwMode="auto">
            <a:xfrm flipV="1">
              <a:off x="4416" y="912"/>
              <a:ext cx="96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800" b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7294563" y="974725"/>
            <a:ext cx="1485900" cy="1143000"/>
            <a:chOff x="4416" y="912"/>
            <a:chExt cx="1248" cy="960"/>
          </a:xfrm>
        </p:grpSpPr>
        <p:sp>
          <p:nvSpPr>
            <p:cNvPr id="54295" name="Line 33"/>
            <p:cNvSpPr>
              <a:spLocks noChangeShapeType="1"/>
            </p:cNvSpPr>
            <p:nvPr/>
          </p:nvSpPr>
          <p:spPr bwMode="auto">
            <a:xfrm>
              <a:off x="4416" y="1872"/>
              <a:ext cx="124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800" b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296" name="Line 34"/>
            <p:cNvSpPr>
              <a:spLocks noChangeShapeType="1"/>
            </p:cNvSpPr>
            <p:nvPr/>
          </p:nvSpPr>
          <p:spPr bwMode="auto">
            <a:xfrm flipV="1">
              <a:off x="4416" y="912"/>
              <a:ext cx="960" cy="96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800" b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67" name="Line 35"/>
          <p:cNvSpPr>
            <a:spLocks noChangeShapeType="1"/>
          </p:cNvSpPr>
          <p:nvPr/>
        </p:nvSpPr>
        <p:spPr bwMode="auto">
          <a:xfrm>
            <a:off x="7989888" y="1489075"/>
            <a:ext cx="265112" cy="628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2800" b="1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68" name="Line 36"/>
          <p:cNvSpPr>
            <a:spLocks noChangeShapeType="1"/>
          </p:cNvSpPr>
          <p:nvPr/>
        </p:nvSpPr>
        <p:spPr bwMode="auto">
          <a:xfrm>
            <a:off x="7980363" y="1489075"/>
            <a:ext cx="265112" cy="628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2800" b="1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69" name="Line 37"/>
          <p:cNvSpPr>
            <a:spLocks noChangeShapeType="1"/>
          </p:cNvSpPr>
          <p:nvPr/>
        </p:nvSpPr>
        <p:spPr bwMode="auto">
          <a:xfrm>
            <a:off x="7969250" y="1457325"/>
            <a:ext cx="263525" cy="62865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2800" b="1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70" name="Text Box 43"/>
          <p:cNvSpPr txBox="1">
            <a:spLocks noChangeArrowheads="1"/>
          </p:cNvSpPr>
          <p:nvPr/>
        </p:nvSpPr>
        <p:spPr bwMode="auto">
          <a:xfrm>
            <a:off x="750888" y="3276600"/>
            <a:ext cx="550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任意给圆心角，对应出现三个量：</a:t>
            </a:r>
          </a:p>
        </p:txBody>
      </p:sp>
      <p:sp>
        <p:nvSpPr>
          <p:cNvPr id="71" name="Text Box 44"/>
          <p:cNvSpPr txBox="1">
            <a:spLocks noChangeArrowheads="1"/>
          </p:cNvSpPr>
          <p:nvPr/>
        </p:nvSpPr>
        <p:spPr bwMode="auto">
          <a:xfrm>
            <a:off x="2800350" y="4097338"/>
            <a:ext cx="1266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</a:rPr>
              <a:t>圆心角</a:t>
            </a:r>
          </a:p>
        </p:txBody>
      </p:sp>
      <p:sp>
        <p:nvSpPr>
          <p:cNvPr id="72" name="Text Box 45"/>
          <p:cNvSpPr txBox="1">
            <a:spLocks noChangeArrowheads="1"/>
          </p:cNvSpPr>
          <p:nvPr/>
        </p:nvSpPr>
        <p:spPr bwMode="auto">
          <a:xfrm>
            <a:off x="4633913" y="3827463"/>
            <a:ext cx="54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>
                <a:solidFill>
                  <a:prstClr val="black"/>
                </a:solidFill>
                <a:latin typeface="Times New Roman"/>
              </a:rPr>
              <a:t>弧</a:t>
            </a:r>
          </a:p>
        </p:txBody>
      </p:sp>
      <p:sp>
        <p:nvSpPr>
          <p:cNvPr id="73" name="Line 47"/>
          <p:cNvSpPr>
            <a:spLocks noChangeShapeType="1"/>
          </p:cNvSpPr>
          <p:nvPr/>
        </p:nvSpPr>
        <p:spPr bwMode="auto">
          <a:xfrm flipV="1">
            <a:off x="4202113" y="4065588"/>
            <a:ext cx="457200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2800" b="1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74" name="Line 48"/>
          <p:cNvSpPr>
            <a:spLocks noChangeShapeType="1"/>
          </p:cNvSpPr>
          <p:nvPr/>
        </p:nvSpPr>
        <p:spPr bwMode="auto">
          <a:xfrm flipH="1" flipV="1">
            <a:off x="4176713" y="4359275"/>
            <a:ext cx="45720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2800" b="1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grpSp>
        <p:nvGrpSpPr>
          <p:cNvPr id="7" name="组合 75"/>
          <p:cNvGrpSpPr>
            <a:grpSpLocks/>
          </p:cNvGrpSpPr>
          <p:nvPr/>
        </p:nvGrpSpPr>
        <p:grpSpPr bwMode="auto">
          <a:xfrm>
            <a:off x="465137" y="1345406"/>
            <a:ext cx="7446963" cy="758825"/>
            <a:chOff x="-344255" y="2358894"/>
            <a:chExt cx="9931503" cy="1011284"/>
          </a:xfrm>
        </p:grpSpPr>
        <p:sp>
          <p:nvSpPr>
            <p:cNvPr id="54306" name="Text Box 3"/>
            <p:cNvSpPr txBox="1">
              <a:spLocks noChangeArrowheads="1"/>
            </p:cNvSpPr>
            <p:nvPr/>
          </p:nvSpPr>
          <p:spPr bwMode="auto">
            <a:xfrm>
              <a:off x="-344255" y="2500644"/>
              <a:ext cx="9931503" cy="869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altLang="zh-CN" sz="2800" b="1" dirty="0">
                  <a:solidFill>
                    <a:prstClr val="white"/>
                  </a:solidFill>
                  <a:latin typeface="Times New Roman"/>
                </a:rPr>
                <a:t>  2. </a:t>
              </a:r>
              <a:r>
                <a:rPr lang="zh-CN" altLang="en-US" sz="2800" b="1" dirty="0">
                  <a:solidFill>
                    <a:prstClr val="white"/>
                  </a:solidFill>
                  <a:latin typeface="Times New Roman"/>
                </a:rPr>
                <a:t>圆心角 </a:t>
              </a:r>
              <a:r>
                <a:rPr lang="zh-CN" altLang="zh-CN" sz="2800" b="1" dirty="0">
                  <a:solidFill>
                    <a:prstClr val="white"/>
                  </a:solidFill>
                  <a:latin typeface="Times New Roman"/>
                </a:rPr>
                <a:t>∠</a:t>
              </a:r>
              <a:r>
                <a:rPr lang="en-US" altLang="zh-CN" sz="2800" b="1" i="1" dirty="0">
                  <a:solidFill>
                    <a:prstClr val="white"/>
                  </a:solidFill>
                  <a:latin typeface="Times New Roman"/>
                </a:rPr>
                <a:t>AOB</a:t>
              </a:r>
              <a:r>
                <a:rPr lang="en-US" altLang="zh-CN" sz="2800" b="1" dirty="0">
                  <a:solidFill>
                    <a:prstClr val="white"/>
                  </a:solidFill>
                  <a:latin typeface="Times New Roman"/>
                </a:rPr>
                <a:t> </a:t>
              </a:r>
              <a:r>
                <a:rPr lang="zh-CN" altLang="en-US" sz="2800" b="1" dirty="0">
                  <a:solidFill>
                    <a:prstClr val="white"/>
                  </a:solidFill>
                  <a:latin typeface="Times New Roman"/>
                </a:rPr>
                <a:t>所对的</a:t>
              </a:r>
              <a:r>
                <a:rPr lang="zh-CN" altLang="en-US" sz="2800" b="1" dirty="0">
                  <a:solidFill>
                    <a:srgbClr val="FFFF00"/>
                  </a:solidFill>
                  <a:latin typeface="Times New Roman"/>
                </a:rPr>
                <a:t>弧为  </a:t>
              </a:r>
              <a:r>
                <a:rPr lang="en-US" altLang="zh-CN" sz="2800" b="1" i="1" dirty="0">
                  <a:solidFill>
                    <a:srgbClr val="FFFF00"/>
                  </a:solidFill>
                  <a:latin typeface="Times New Roman"/>
                </a:rPr>
                <a:t>AB</a:t>
              </a:r>
              <a:r>
                <a:rPr lang="en-US" altLang="zh-CN" sz="2800" b="1" dirty="0">
                  <a:solidFill>
                    <a:prstClr val="white"/>
                  </a:solidFill>
                  <a:latin typeface="Times New Roman"/>
                </a:rPr>
                <a:t>.</a:t>
              </a:r>
            </a:p>
          </p:txBody>
        </p:sp>
        <p:sp>
          <p:nvSpPr>
            <p:cNvPr id="54307" name="Rectangle 32"/>
            <p:cNvSpPr>
              <a:spLocks noChangeArrowheads="1"/>
            </p:cNvSpPr>
            <p:nvPr/>
          </p:nvSpPr>
          <p:spPr bwMode="auto">
            <a:xfrm>
              <a:off x="6267573" y="2358894"/>
              <a:ext cx="726178" cy="698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altLang="zh-CN" sz="2800" b="1" dirty="0">
                  <a:solidFill>
                    <a:prstClr val="white"/>
                  </a:solidFill>
                  <a:latin typeface="Times New Roman"/>
                </a:rPr>
                <a:t>⌒</a:t>
              </a:r>
            </a:p>
          </p:txBody>
        </p:sp>
      </p:grpSp>
      <p:sp>
        <p:nvSpPr>
          <p:cNvPr id="77" name="Text Box 46"/>
          <p:cNvSpPr txBox="1">
            <a:spLocks noChangeArrowheads="1"/>
          </p:cNvSpPr>
          <p:nvPr/>
        </p:nvSpPr>
        <p:spPr bwMode="auto">
          <a:xfrm>
            <a:off x="4633913" y="4562475"/>
            <a:ext cx="54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>
                <a:solidFill>
                  <a:prstClr val="black"/>
                </a:solidFill>
                <a:latin typeface="Times New Roman"/>
              </a:rPr>
              <a:t>弦</a:t>
            </a:r>
          </a:p>
        </p:txBody>
      </p:sp>
      <p:cxnSp>
        <p:nvCxnSpPr>
          <p:cNvPr id="39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文本框 18"/>
          <p:cNvSpPr txBox="1"/>
          <p:nvPr/>
        </p:nvSpPr>
        <p:spPr>
          <a:xfrm>
            <a:off x="517525" y="12700"/>
            <a:ext cx="1474788" cy="477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Times New Roman" pitchFamily="18" charset="0"/>
              </a:rPr>
              <a:t>探究新知</a:t>
            </a:r>
          </a:p>
        </p:txBody>
      </p:sp>
      <p:sp>
        <p:nvSpPr>
          <p:cNvPr id="41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590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  <p:bldP spid="54281" grpId="0"/>
      <p:bldP spid="54282" grpId="0"/>
      <p:bldP spid="53" grpId="0"/>
      <p:bldP spid="54" grpId="0"/>
      <p:bldP spid="70" grpId="0"/>
      <p:bldP spid="71" grpId="0"/>
      <p:bldP spid="72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38138" y="530225"/>
            <a:ext cx="86217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练一练：</a:t>
            </a:r>
            <a:r>
              <a:rPr lang="zh-CN" altLang="en-US" sz="2800" b="1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判别下列各图中的角是不是圆心角，并说明理由</a:t>
            </a:r>
            <a:r>
              <a:rPr lang="en-US" altLang="zh-CN" sz="2800" b="1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.</a:t>
            </a: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735013" y="2366963"/>
            <a:ext cx="1257300" cy="1257300"/>
          </a:xfrm>
          <a:custGeom>
            <a:avLst/>
            <a:gdLst>
              <a:gd name="T0" fmla="*/ 0 w 21600"/>
              <a:gd name="T1" fmla="*/ 628650 h 21600"/>
              <a:gd name="T2" fmla="*/ 628650 w 21600"/>
              <a:gd name="T3" fmla="*/ 0 h 21600"/>
              <a:gd name="T4" fmla="*/ 1257300 w 21600"/>
              <a:gd name="T5" fmla="*/ 628650 h 21600"/>
              <a:gd name="T6" fmla="*/ 628650 w 21600"/>
              <a:gd name="T7" fmla="*/ 1257300 h 21600"/>
              <a:gd name="T8" fmla="*/ 0 w 21600"/>
              <a:gd name="T9" fmla="*/ 628650 h 21600"/>
              <a:gd name="T10" fmla="*/ 617940 w 21600"/>
              <a:gd name="T11" fmla="*/ 628650 h 21600"/>
              <a:gd name="T12" fmla="*/ 628650 w 21600"/>
              <a:gd name="T13" fmla="*/ 639360 h 21600"/>
              <a:gd name="T14" fmla="*/ 639360 w 21600"/>
              <a:gd name="T15" fmla="*/ 628650 h 21600"/>
              <a:gd name="T16" fmla="*/ 628650 w 21600"/>
              <a:gd name="T17" fmla="*/ 617940 h 21600"/>
              <a:gd name="T18" fmla="*/ 617940 w 21600"/>
              <a:gd name="T19" fmla="*/ 62865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616" y="10800"/>
                </a:moveTo>
                <a:cubicBezTo>
                  <a:pt x="10616" y="10902"/>
                  <a:pt x="10698" y="10984"/>
                  <a:pt x="10800" y="10984"/>
                </a:cubicBezTo>
                <a:cubicBezTo>
                  <a:pt x="10902" y="10984"/>
                  <a:pt x="10984" y="10902"/>
                  <a:pt x="10984" y="10800"/>
                </a:cubicBezTo>
                <a:cubicBezTo>
                  <a:pt x="10984" y="10698"/>
                  <a:pt x="10902" y="10616"/>
                  <a:pt x="10800" y="10616"/>
                </a:cubicBezTo>
                <a:cubicBezTo>
                  <a:pt x="10698" y="10616"/>
                  <a:pt x="10616" y="10698"/>
                  <a:pt x="10616" y="1080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3078163" y="2343150"/>
            <a:ext cx="1257300" cy="1257300"/>
          </a:xfrm>
          <a:custGeom>
            <a:avLst/>
            <a:gdLst>
              <a:gd name="T0" fmla="*/ 0 w 21600"/>
              <a:gd name="T1" fmla="*/ 628650 h 21600"/>
              <a:gd name="T2" fmla="*/ 628650 w 21600"/>
              <a:gd name="T3" fmla="*/ 0 h 21600"/>
              <a:gd name="T4" fmla="*/ 1257300 w 21600"/>
              <a:gd name="T5" fmla="*/ 628650 h 21600"/>
              <a:gd name="T6" fmla="*/ 628650 w 21600"/>
              <a:gd name="T7" fmla="*/ 1257300 h 21600"/>
              <a:gd name="T8" fmla="*/ 0 w 21600"/>
              <a:gd name="T9" fmla="*/ 628650 h 21600"/>
              <a:gd name="T10" fmla="*/ 617940 w 21600"/>
              <a:gd name="T11" fmla="*/ 628650 h 21600"/>
              <a:gd name="T12" fmla="*/ 628650 w 21600"/>
              <a:gd name="T13" fmla="*/ 639360 h 21600"/>
              <a:gd name="T14" fmla="*/ 639360 w 21600"/>
              <a:gd name="T15" fmla="*/ 628650 h 21600"/>
              <a:gd name="T16" fmla="*/ 628650 w 21600"/>
              <a:gd name="T17" fmla="*/ 617940 h 21600"/>
              <a:gd name="T18" fmla="*/ 617940 w 21600"/>
              <a:gd name="T19" fmla="*/ 62865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616" y="10800"/>
                </a:moveTo>
                <a:cubicBezTo>
                  <a:pt x="10616" y="10902"/>
                  <a:pt x="10698" y="10984"/>
                  <a:pt x="10800" y="10984"/>
                </a:cubicBezTo>
                <a:cubicBezTo>
                  <a:pt x="10902" y="10984"/>
                  <a:pt x="10984" y="10902"/>
                  <a:pt x="10984" y="10800"/>
                </a:cubicBezTo>
                <a:cubicBezTo>
                  <a:pt x="10984" y="10698"/>
                  <a:pt x="10902" y="10616"/>
                  <a:pt x="10800" y="10616"/>
                </a:cubicBezTo>
                <a:cubicBezTo>
                  <a:pt x="10698" y="10616"/>
                  <a:pt x="10616" y="10698"/>
                  <a:pt x="10616" y="1080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4919663" y="2389188"/>
            <a:ext cx="1257300" cy="1257300"/>
          </a:xfrm>
          <a:custGeom>
            <a:avLst/>
            <a:gdLst>
              <a:gd name="T0" fmla="*/ 0 w 21600"/>
              <a:gd name="T1" fmla="*/ 628650 h 21600"/>
              <a:gd name="T2" fmla="*/ 628650 w 21600"/>
              <a:gd name="T3" fmla="*/ 0 h 21600"/>
              <a:gd name="T4" fmla="*/ 1257300 w 21600"/>
              <a:gd name="T5" fmla="*/ 628650 h 21600"/>
              <a:gd name="T6" fmla="*/ 628650 w 21600"/>
              <a:gd name="T7" fmla="*/ 1257300 h 21600"/>
              <a:gd name="T8" fmla="*/ 0 w 21600"/>
              <a:gd name="T9" fmla="*/ 628650 h 21600"/>
              <a:gd name="T10" fmla="*/ 617940 w 21600"/>
              <a:gd name="T11" fmla="*/ 628650 h 21600"/>
              <a:gd name="T12" fmla="*/ 628650 w 21600"/>
              <a:gd name="T13" fmla="*/ 639360 h 21600"/>
              <a:gd name="T14" fmla="*/ 639360 w 21600"/>
              <a:gd name="T15" fmla="*/ 628650 h 21600"/>
              <a:gd name="T16" fmla="*/ 628650 w 21600"/>
              <a:gd name="T17" fmla="*/ 617940 h 21600"/>
              <a:gd name="T18" fmla="*/ 617940 w 21600"/>
              <a:gd name="T19" fmla="*/ 62865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616" y="10800"/>
                </a:moveTo>
                <a:cubicBezTo>
                  <a:pt x="10616" y="10902"/>
                  <a:pt x="10698" y="10984"/>
                  <a:pt x="10800" y="10984"/>
                </a:cubicBezTo>
                <a:cubicBezTo>
                  <a:pt x="10902" y="10984"/>
                  <a:pt x="10984" y="10902"/>
                  <a:pt x="10984" y="10800"/>
                </a:cubicBezTo>
                <a:cubicBezTo>
                  <a:pt x="10984" y="10698"/>
                  <a:pt x="10902" y="10616"/>
                  <a:pt x="10800" y="10616"/>
                </a:cubicBezTo>
                <a:cubicBezTo>
                  <a:pt x="10698" y="10616"/>
                  <a:pt x="10616" y="10698"/>
                  <a:pt x="10616" y="1080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7319963" y="2333625"/>
            <a:ext cx="1257300" cy="1257300"/>
          </a:xfrm>
          <a:custGeom>
            <a:avLst/>
            <a:gdLst>
              <a:gd name="T0" fmla="*/ 0 w 21600"/>
              <a:gd name="T1" fmla="*/ 628650 h 21600"/>
              <a:gd name="T2" fmla="*/ 628650 w 21600"/>
              <a:gd name="T3" fmla="*/ 0 h 21600"/>
              <a:gd name="T4" fmla="*/ 1257300 w 21600"/>
              <a:gd name="T5" fmla="*/ 628650 h 21600"/>
              <a:gd name="T6" fmla="*/ 628650 w 21600"/>
              <a:gd name="T7" fmla="*/ 1257300 h 21600"/>
              <a:gd name="T8" fmla="*/ 0 w 21600"/>
              <a:gd name="T9" fmla="*/ 628650 h 21600"/>
              <a:gd name="T10" fmla="*/ 617940 w 21600"/>
              <a:gd name="T11" fmla="*/ 628650 h 21600"/>
              <a:gd name="T12" fmla="*/ 628650 w 21600"/>
              <a:gd name="T13" fmla="*/ 639360 h 21600"/>
              <a:gd name="T14" fmla="*/ 639360 w 21600"/>
              <a:gd name="T15" fmla="*/ 628650 h 21600"/>
              <a:gd name="T16" fmla="*/ 628650 w 21600"/>
              <a:gd name="T17" fmla="*/ 617940 h 21600"/>
              <a:gd name="T18" fmla="*/ 617940 w 21600"/>
              <a:gd name="T19" fmla="*/ 62865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616" y="10800"/>
                </a:moveTo>
                <a:cubicBezTo>
                  <a:pt x="10616" y="10902"/>
                  <a:pt x="10698" y="10984"/>
                  <a:pt x="10800" y="10984"/>
                </a:cubicBezTo>
                <a:cubicBezTo>
                  <a:pt x="10902" y="10984"/>
                  <a:pt x="10984" y="10902"/>
                  <a:pt x="10984" y="10800"/>
                </a:cubicBezTo>
                <a:cubicBezTo>
                  <a:pt x="10984" y="10698"/>
                  <a:pt x="10902" y="10616"/>
                  <a:pt x="10800" y="10616"/>
                </a:cubicBezTo>
                <a:cubicBezTo>
                  <a:pt x="10698" y="10616"/>
                  <a:pt x="10616" y="10698"/>
                  <a:pt x="10616" y="1080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849313" y="2686050"/>
            <a:ext cx="4572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1306513" y="2686050"/>
            <a:ext cx="685800" cy="514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H="1">
            <a:off x="3192463" y="2036763"/>
            <a:ext cx="533400" cy="12779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3725863" y="2036763"/>
            <a:ext cx="438150" cy="1335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5091113" y="2389188"/>
            <a:ext cx="400050" cy="1085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5491163" y="2389188"/>
            <a:ext cx="6858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 flipH="1" flipV="1">
            <a:off x="7567613" y="2419350"/>
            <a:ext cx="381000" cy="5984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V="1">
            <a:off x="7948613" y="2390775"/>
            <a:ext cx="285750" cy="571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1166813" y="3613150"/>
            <a:ext cx="41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>
                <a:solidFill>
                  <a:prstClr val="black"/>
                </a:solidFill>
                <a:latin typeface="Times New Roman" pitchFamily="18" charset="0"/>
              </a:rPr>
              <a:t>①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3595688" y="3611563"/>
            <a:ext cx="41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>
                <a:solidFill>
                  <a:prstClr val="black"/>
                </a:solidFill>
                <a:latin typeface="Times New Roman" pitchFamily="18" charset="0"/>
              </a:rPr>
              <a:t>②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5297488" y="3608388"/>
            <a:ext cx="41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>
                <a:solidFill>
                  <a:prstClr val="black"/>
                </a:solidFill>
                <a:latin typeface="Times New Roman" pitchFamily="18" charset="0"/>
              </a:rPr>
              <a:t>③</a:t>
            </a: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7727950" y="3608388"/>
            <a:ext cx="41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>
                <a:solidFill>
                  <a:prstClr val="black"/>
                </a:solidFill>
                <a:latin typeface="Times New Roman" pitchFamily="18" charset="0"/>
              </a:rPr>
              <a:t>④</a:t>
            </a:r>
          </a:p>
        </p:txBody>
      </p:sp>
      <p:sp>
        <p:nvSpPr>
          <p:cNvPr id="104" name="AutoShape 19"/>
          <p:cNvSpPr>
            <a:spLocks noChangeArrowheads="1"/>
          </p:cNvSpPr>
          <p:nvPr/>
        </p:nvSpPr>
        <p:spPr bwMode="auto">
          <a:xfrm>
            <a:off x="1512888" y="3995738"/>
            <a:ext cx="2289175" cy="979487"/>
          </a:xfrm>
          <a:prstGeom prst="wedgeRectCallout">
            <a:avLst>
              <a:gd name="adj1" fmla="val -58760"/>
              <a:gd name="adj2" fmla="val -18060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顶点在圆内，但不是圆心，不是圆心角</a:t>
            </a:r>
          </a:p>
        </p:txBody>
      </p:sp>
      <p:sp>
        <p:nvSpPr>
          <p:cNvPr id="105" name="AutoShape 20"/>
          <p:cNvSpPr>
            <a:spLocks noChangeArrowheads="1"/>
          </p:cNvSpPr>
          <p:nvPr/>
        </p:nvSpPr>
        <p:spPr bwMode="auto">
          <a:xfrm>
            <a:off x="2106613" y="1033463"/>
            <a:ext cx="1695450" cy="720725"/>
          </a:xfrm>
          <a:prstGeom prst="wedgeRectCallout">
            <a:avLst>
              <a:gd name="adj1" fmla="val 44819"/>
              <a:gd name="adj2" fmla="val 90572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顶点在圆外，不是圆心角</a:t>
            </a:r>
          </a:p>
        </p:txBody>
      </p:sp>
      <p:sp>
        <p:nvSpPr>
          <p:cNvPr id="106" name="AutoShape 21"/>
          <p:cNvSpPr>
            <a:spLocks noChangeArrowheads="1"/>
          </p:cNvSpPr>
          <p:nvPr/>
        </p:nvSpPr>
        <p:spPr bwMode="auto">
          <a:xfrm>
            <a:off x="5661025" y="1076325"/>
            <a:ext cx="2097088" cy="714375"/>
          </a:xfrm>
          <a:prstGeom prst="wedgeRectCallout">
            <a:avLst>
              <a:gd name="adj1" fmla="val -57291"/>
              <a:gd name="adj2" fmla="val 13494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顶点在圆周上，不是圆心角</a:t>
            </a:r>
            <a:endParaRPr lang="en-US" altLang="zh-CN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7" name="AutoShape 22"/>
          <p:cNvSpPr>
            <a:spLocks noChangeArrowheads="1"/>
          </p:cNvSpPr>
          <p:nvPr/>
        </p:nvSpPr>
        <p:spPr bwMode="auto">
          <a:xfrm>
            <a:off x="6176963" y="4106863"/>
            <a:ext cx="1241425" cy="379412"/>
          </a:xfrm>
          <a:prstGeom prst="wedgeRectCallout">
            <a:avLst>
              <a:gd name="adj1" fmla="val 95389"/>
              <a:gd name="adj2" fmla="val -353906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圆心角</a:t>
            </a:r>
          </a:p>
        </p:txBody>
      </p:sp>
      <p:cxnSp>
        <p:nvCxnSpPr>
          <p:cNvPr id="23" name="直线连接符 10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64" name="文本框 18"/>
          <p:cNvSpPr txBox="1">
            <a:spLocks noChangeArrowheads="1"/>
          </p:cNvSpPr>
          <p:nvPr/>
        </p:nvSpPr>
        <p:spPr bwMode="auto">
          <a:xfrm>
            <a:off x="517525" y="12700"/>
            <a:ext cx="14589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000000"/>
                </a:solidFill>
                <a:latin typeface="Segoe Print" pitchFamily="2" charset="0"/>
              </a:rPr>
              <a:t>探究新知</a:t>
            </a:r>
          </a:p>
        </p:txBody>
      </p:sp>
      <p:sp>
        <p:nvSpPr>
          <p:cNvPr id="25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10185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ldLvl="0" animBg="1"/>
      <p:bldP spid="105" grpId="0" bldLvl="0" animBg="1"/>
      <p:bldP spid="106" grpId="0" bldLvl="0" animBg="1"/>
      <p:bldP spid="10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NO_TAGS_SHAPE_FLAG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2_1"/>
  <p:tag name="KSO_WM_UNIT_ID" val="diagram20187637_2*n_h_h_f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D" val="diagram160469_6*m_i*1_3"/>
  <p:tag name="KSO_WM_TEMPLATE_CATEGORY" val="diagram"/>
  <p:tag name="KSO_WM_TEMPLATE_INDEX" val="160469"/>
  <p:tag name="KSO_WM_UNIT_TYPE" val="m_i"/>
  <p:tag name="KSO_WM_UNIT_INDEX" val="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DIAGRAM_SCHEMECOLOR_ID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1"/>
  <p:tag name="KSO_WM_UNIT_ID" val="diagram20187637_2*n_h_i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54"/>
  <p:tag name="KSO_WM_UNIT_HIGHLIGHT" val="0"/>
  <p:tag name="KSO_WM_UNIT_COMPATIBLE" val="0"/>
  <p:tag name="KSO_WM_DIAGRAM_GROUP_CODE" val="n1-1"/>
  <p:tag name="KSO_WM_UNIT_TYPE" val="n_h_a"/>
  <p:tag name="KSO_WM_UNIT_INDEX" val="1_1_1"/>
  <p:tag name="KSO_WM_UNIT_ID" val="diagram20187637_2*n_h_a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1_1"/>
  <p:tag name="KSO_WM_UNIT_ID" val="diagram20187637_2*n_h_h_i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2_1"/>
  <p:tag name="KSO_WM_UNIT_ID" val="diagram20187637_2*n_h_h_i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1_1"/>
  <p:tag name="KSO_WM_UNIT_ID" val="diagram20187637_2*n_h_h_a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1_1"/>
  <p:tag name="KSO_WM_UNIT_ID" val="diagram20187637_2*n_h_h_f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2_1"/>
  <p:tag name="KSO_WM_UNIT_ID" val="diagram20187637_2*n_h_h_a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1650</Words>
  <Application>Microsoft Office PowerPoint</Application>
  <PresentationFormat>全屏显示(16:9)</PresentationFormat>
  <Paragraphs>338</Paragraphs>
  <Slides>30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Office 主题</vt:lpstr>
      <vt:lpstr>1_《七彩课堂》课件模板（新）</vt:lpstr>
      <vt:lpstr>3_《七彩课堂》课件模板（新）</vt:lpstr>
      <vt:lpstr>自定义设计方案</vt:lpstr>
      <vt:lpstr>MathType 6.0 Equation</vt:lpstr>
      <vt:lpstr>Equation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17</cp:revision>
  <dcterms:created xsi:type="dcterms:W3CDTF">2019-04-08T11:16:37Z</dcterms:created>
  <dcterms:modified xsi:type="dcterms:W3CDTF">2020-04-13T00:52:37Z</dcterms:modified>
</cp:coreProperties>
</file>